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>
        <p:scale>
          <a:sx n="76" d="100"/>
          <a:sy n="76" d="100"/>
        </p:scale>
        <p:origin x="-53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7622B-F448-4911-8DE8-C7ADB85DF32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7BFB6-AD87-41EC-AAAF-D12A45A0E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127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7BFB6-AD87-41EC-AAAF-D12A45A0E1C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86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03232" cy="79695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FFFF00"/>
                </a:solidFill>
              </a:rPr>
              <a:t>«СОВЕТЫ И РЕКОМЕНДАЦИИ ПСИХОЛОГОВ ДЛЯ УЧЕНИКОВ И РОДИТЕЛЕЙ НА ВРЕМЯ ДИСТАНЦИОННОГО ОБУЧЕНИЯ»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pPr algn="r"/>
            <a:r>
              <a:rPr lang="ru-RU" sz="1400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Презентацию подготовила</a:t>
            </a:r>
          </a:p>
          <a:p>
            <a:pPr algn="r"/>
            <a:r>
              <a:rPr lang="ru-RU" sz="1400" dirty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п</a:t>
            </a:r>
            <a:r>
              <a:rPr lang="ru-RU" sz="1400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едагог-психолог МОУ НСОШ </a:t>
            </a:r>
            <a:r>
              <a:rPr lang="en-US" sz="1400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N</a:t>
            </a:r>
            <a:r>
              <a:rPr lang="ru-RU" sz="1400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2</a:t>
            </a:r>
          </a:p>
          <a:p>
            <a:pPr algn="r"/>
            <a:r>
              <a:rPr lang="ru-RU" sz="1400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Крюкова Т.А</a:t>
            </a:r>
            <a:r>
              <a:rPr lang="ru-RU" sz="1400" dirty="0" smtClean="0">
                <a:solidFill>
                  <a:srgbClr val="0070C0"/>
                </a:solidFill>
                <a:latin typeface="Arial Black" pitchFamily="34" charset="0"/>
              </a:rPr>
              <a:t>.</a:t>
            </a:r>
            <a:endParaRPr lang="ru-RU" sz="1400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Пользователь\Desktop\img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916832"/>
            <a:ext cx="2088232" cy="3393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262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Инструкция №3. Правила дорожного движения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1.Проходи </a:t>
            </a:r>
            <a:r>
              <a:rPr lang="ru-RU" sz="1800" dirty="0">
                <a:solidFill>
                  <a:srgbClr val="FFFF00"/>
                </a:solidFill>
              </a:rPr>
              <a:t>по тротуару только с правой стороны. Если нет тротуара, иди полевому краю дороги, навстречу движению транспорта.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2</a:t>
            </a:r>
            <a:r>
              <a:rPr lang="ru-RU" sz="1800" dirty="0">
                <a:solidFill>
                  <a:srgbClr val="FFFF00"/>
                </a:solidFill>
              </a:rPr>
              <a:t>. Дорогу переходи в том месте, где указана пешеходная дорожка или установлен светофор. Дорогу переходи на зелёный свет.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3</a:t>
            </a:r>
            <a:r>
              <a:rPr lang="ru-RU" sz="1800" dirty="0">
                <a:solidFill>
                  <a:srgbClr val="FFFF00"/>
                </a:solidFill>
              </a:rPr>
              <a:t>. Когда переходишь дорогу, смотри сначала налево, потом направо.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4</a:t>
            </a:r>
            <a:r>
              <a:rPr lang="ru-RU" sz="1800" dirty="0">
                <a:solidFill>
                  <a:srgbClr val="FFFF00"/>
                </a:solidFill>
              </a:rPr>
              <a:t>. Если нет светофора, переходи дорогу на перекрёстке. Пересекать улицу надо прямо, а не наискось</a:t>
            </a:r>
            <a:r>
              <a:rPr lang="ru-RU" sz="1800" dirty="0" smtClean="0">
                <a:solidFill>
                  <a:srgbClr val="FFFF0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>
                <a:solidFill>
                  <a:srgbClr val="FFFF00"/>
                </a:solidFill>
              </a:rPr>
              <a:t>5. Не переходи дорогу перед близко идущим транспортом.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6</a:t>
            </a:r>
            <a:r>
              <a:rPr lang="ru-RU" sz="1800" dirty="0">
                <a:solidFill>
                  <a:srgbClr val="FFFF00"/>
                </a:solidFill>
              </a:rPr>
              <a:t>. На проезжей части игры строго запрещены.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7</a:t>
            </a:r>
            <a:r>
              <a:rPr lang="ru-RU" sz="1800" dirty="0">
                <a:solidFill>
                  <a:srgbClr val="FFFF00"/>
                </a:solidFill>
              </a:rPr>
              <a:t>. Не выезжай на проезжую часть на велосипеде. </a:t>
            </a:r>
          </a:p>
        </p:txBody>
      </p:sp>
    </p:spTree>
    <p:extLst>
      <p:ext uri="{BB962C8B-B14F-4D97-AF65-F5344CB8AC3E}">
        <p14:creationId xmlns:p14="http://schemas.microsoft.com/office/powerpoint/2010/main" val="1832926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352928" cy="99898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Инструкция </a:t>
            </a:r>
            <a:r>
              <a:rPr lang="ru-RU" sz="2800" dirty="0">
                <a:solidFill>
                  <a:srgbClr val="C00000"/>
                </a:solidFill>
              </a:rPr>
              <a:t>№4 </a:t>
            </a: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Правила </a:t>
            </a:r>
            <a:r>
              <a:rPr lang="ru-RU" sz="2800" dirty="0">
                <a:solidFill>
                  <a:srgbClr val="C00000"/>
                </a:solidFill>
              </a:rPr>
              <a:t>пожарной безопасности и обращения с электроприборами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Запрещается: 1. Бросать горящие спички, окурки в помещениях.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2</a:t>
            </a:r>
            <a:r>
              <a:rPr lang="ru-RU" sz="1800" dirty="0">
                <a:solidFill>
                  <a:srgbClr val="FFFF00"/>
                </a:solidFill>
              </a:rPr>
              <a:t>. Небрежно, беспечно обращаться с огнём.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3</a:t>
            </a:r>
            <a:r>
              <a:rPr lang="ru-RU" sz="1800" dirty="0">
                <a:solidFill>
                  <a:srgbClr val="FFFF00"/>
                </a:solidFill>
              </a:rPr>
              <a:t>. Выбрасывать горящую золу вблизи строений.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4</a:t>
            </a:r>
            <a:r>
              <a:rPr lang="ru-RU" sz="1800" dirty="0">
                <a:solidFill>
                  <a:srgbClr val="FFFF00"/>
                </a:solidFill>
              </a:rPr>
              <a:t>. Оставлять открытыми двери печей, каминов.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5</a:t>
            </a:r>
            <a:r>
              <a:rPr lang="ru-RU" sz="1800" dirty="0">
                <a:solidFill>
                  <a:srgbClr val="FFFF00"/>
                </a:solidFill>
              </a:rPr>
              <a:t>. Включать в одну розетку большое количество приборов потребителей тока</a:t>
            </a:r>
            <a:r>
              <a:rPr lang="ru-RU" sz="1800" dirty="0" smtClean="0">
                <a:solidFill>
                  <a:srgbClr val="FFFF0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>
                <a:solidFill>
                  <a:srgbClr val="FFFF00"/>
                </a:solidFill>
              </a:rPr>
              <a:t>6. Использовать неисправную аппаратуру и приборы.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7</a:t>
            </a:r>
            <a:r>
              <a:rPr lang="ru-RU" sz="1800" dirty="0">
                <a:solidFill>
                  <a:srgbClr val="FFFF00"/>
                </a:solidFill>
              </a:rPr>
              <a:t>. Пользоваться повреждёнными розетками. Пользоваться электрическими утюгами, плитками, чайниками без подставок из несгораемых материалов.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8. Пользоваться электрошнурами и проводами с нарушенной изоляцией.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9</a:t>
            </a:r>
            <a:r>
              <a:rPr lang="ru-RU" sz="1800" dirty="0">
                <a:solidFill>
                  <a:srgbClr val="FFFF00"/>
                </a:solidFill>
              </a:rPr>
              <a:t>. Оставлять без присмотра топящиеся печи.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10.Ковырять </a:t>
            </a:r>
            <a:r>
              <a:rPr lang="ru-RU" sz="1800" dirty="0">
                <a:solidFill>
                  <a:srgbClr val="FFFF00"/>
                </a:solidFill>
              </a:rPr>
              <a:t>в розетке ни пальцем, ни другими предметами.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11.Самим </a:t>
            </a:r>
            <a:r>
              <a:rPr lang="ru-RU" sz="1800" dirty="0">
                <a:solidFill>
                  <a:srgbClr val="FFFF00"/>
                </a:solidFill>
              </a:rPr>
              <a:t>чинить и разбирать электроприборы.</a:t>
            </a:r>
          </a:p>
        </p:txBody>
      </p:sp>
    </p:spTree>
    <p:extLst>
      <p:ext uri="{BB962C8B-B14F-4D97-AF65-F5344CB8AC3E}">
        <p14:creationId xmlns:p14="http://schemas.microsoft.com/office/powerpoint/2010/main" val="1902389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Инструкция </a:t>
            </a:r>
            <a:r>
              <a:rPr lang="ru-RU" sz="2800" dirty="0">
                <a:solidFill>
                  <a:srgbClr val="C00000"/>
                </a:solidFill>
              </a:rPr>
              <a:t>№4 </a:t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dirty="0">
                <a:solidFill>
                  <a:srgbClr val="C00000"/>
                </a:solidFill>
              </a:rPr>
              <a:t>Правила пожарной безопасности и обращения с электроприборами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rgbClr val="FFFF00"/>
                </a:solidFill>
              </a:rPr>
              <a:t>Разрешается: 1. Защищать дом от пожара.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2</a:t>
            </a:r>
            <a:r>
              <a:rPr lang="ru-RU" sz="1800" dirty="0">
                <a:solidFill>
                  <a:srgbClr val="FFFF00"/>
                </a:solidFill>
              </a:rPr>
              <a:t>. В случае возникновения пожара вызвать пожарную охрану.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3</a:t>
            </a:r>
            <a:r>
              <a:rPr lang="ru-RU" sz="1800" dirty="0">
                <a:solidFill>
                  <a:srgbClr val="FFFF00"/>
                </a:solidFill>
              </a:rPr>
              <a:t>. Использовать все имеющиеся средства для тушения пожара.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4</a:t>
            </a:r>
            <a:r>
              <a:rPr lang="ru-RU" sz="1800" dirty="0">
                <a:solidFill>
                  <a:srgbClr val="FFFF00"/>
                </a:solidFill>
              </a:rPr>
              <a:t>. Подавать сигналы тревоги</a:t>
            </a:r>
            <a:r>
              <a:rPr lang="ru-RU" sz="1800" dirty="0" smtClean="0">
                <a:solidFill>
                  <a:srgbClr val="FFFF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>
                <a:solidFill>
                  <a:srgbClr val="FFFF00"/>
                </a:solidFill>
              </a:rPr>
              <a:t>5. Встречать пожарных и сообщать им об очаге пожара.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6</a:t>
            </a:r>
            <a:r>
              <a:rPr lang="ru-RU" sz="1800" dirty="0">
                <a:solidFill>
                  <a:srgbClr val="FFFF00"/>
                </a:solidFill>
              </a:rPr>
              <a:t>. Знать план эвакуации на случай пожара.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7</a:t>
            </a:r>
            <a:r>
              <a:rPr lang="ru-RU" sz="1800" dirty="0">
                <a:solidFill>
                  <a:srgbClr val="FFFF00"/>
                </a:solidFill>
              </a:rPr>
              <a:t>. Кричать и звать на помощь взрослых.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8</a:t>
            </a:r>
            <a:r>
              <a:rPr lang="ru-RU" sz="1800" dirty="0">
                <a:solidFill>
                  <a:srgbClr val="FFFF00"/>
                </a:solidFill>
              </a:rPr>
              <a:t>. Двигаться ползком или пригнувшись, если помещение сильно задымлено.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9</a:t>
            </a:r>
            <a:r>
              <a:rPr lang="ru-RU" sz="1800" dirty="0">
                <a:solidFill>
                  <a:srgbClr val="FFFF00"/>
                </a:solidFill>
              </a:rPr>
              <a:t>. Вынести из горящего помещения людей, детей.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	10.Набросить </a:t>
            </a:r>
            <a:r>
              <a:rPr lang="ru-RU" sz="1800" dirty="0">
                <a:solidFill>
                  <a:srgbClr val="FFFF00"/>
                </a:solidFill>
              </a:rPr>
              <a:t>покрывало на пострадавшего. </a:t>
            </a:r>
          </a:p>
        </p:txBody>
      </p:sp>
    </p:spTree>
    <p:extLst>
      <p:ext uri="{BB962C8B-B14F-4D97-AF65-F5344CB8AC3E}">
        <p14:creationId xmlns:p14="http://schemas.microsoft.com/office/powerpoint/2010/main" val="2139080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Памятка родителям по обеспечению безопасности детей во время карантина.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ПОМНИТЕ! наших детей подстерегает повышенная опасность на дорогах, у водоёмов, в лесу, на игровых площадках, в садах, во дворах. Этому способствует погода, поездки и любопытство детей, наличие свободного времени, а главное отсутствие должного контроля со стороны взрослых. Чтобы дети были отдохнувшими, здоровыми и живыми надо помнить ряд правил и условий при организации их отдыха с родителями, родственниками, друзьями (на даче ли в деревне у бабушки):  формируйте у детей навыки обеспечения личной безопасности;  проведите с детьми с детьми индивидуальные беседы, объяснив важные правила, соблюдение которых поможет сохранить жизнь;  решите проблему свободного времени детей;</a:t>
            </a:r>
          </a:p>
        </p:txBody>
      </p:sp>
    </p:spTree>
    <p:extLst>
      <p:ext uri="{BB962C8B-B14F-4D97-AF65-F5344CB8AC3E}">
        <p14:creationId xmlns:p14="http://schemas.microsoft.com/office/powerpoint/2010/main" val="401839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Памятка родителям по обеспечению безопасности детей во время карантина.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ПОМНИТЕ! Поздним вечером и ночью (с 21.00 до 7.00 часов) детям и подросткам законодательно запрещено появляться на улице без сопровождения взрослых;  постоянно будьте в курсе, где и с кем ваш ребёнок, контролируйте место пребывания детей;  не разрешайте разговаривать с незнакомыми людьми. Объясните ребёнку, что он имеет полное право сказать «нет» всегда и кому угодно, если этот «кто-то» пытается причинить ему вред;  чтобы не стать жертвой или виновником дорожно-транспортного происшествия, обучите детей правилам дорожного движения, научите их быть предельно внимательными на дороге и в общественном транспорте;  проявляйте осторожность и соблюдайте все требования безопасности, находясь с детьми на игровой или спортивной площадке, в походе;  изучите с детьми правила езды на велосипедах, </a:t>
            </a:r>
            <a:r>
              <a:rPr lang="ru-RU" sz="1800" dirty="0" err="1">
                <a:solidFill>
                  <a:srgbClr val="FFFF00"/>
                </a:solidFill>
              </a:rPr>
              <a:t>квадроциклах</a:t>
            </a:r>
            <a:r>
              <a:rPr lang="ru-RU" sz="1800" dirty="0">
                <a:solidFill>
                  <a:srgbClr val="FFFF00"/>
                </a:solidFill>
              </a:rPr>
              <a:t>, скутерах, мопедах, мотоциклах</a:t>
            </a:r>
          </a:p>
        </p:txBody>
      </p:sp>
    </p:spTree>
    <p:extLst>
      <p:ext uri="{BB962C8B-B14F-4D97-AF65-F5344CB8AC3E}">
        <p14:creationId xmlns:p14="http://schemas.microsoft.com/office/powerpoint/2010/main" val="3669731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Памятка родителям по обеспечению безопасности детей во время карантина.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ПОМНИТЕ! Детям, не достигшим 14 лет, запрещено управлять велосипедом на автомагистралях и приравненных к ним дорогам, а детям, не достигшим 16 лет, скутером (мопедом, </a:t>
            </a:r>
            <a:r>
              <a:rPr lang="ru-RU" sz="1800" dirty="0" err="1">
                <a:solidFill>
                  <a:srgbClr val="FFFF00"/>
                </a:solidFill>
              </a:rPr>
              <a:t>квадроциклом</a:t>
            </a:r>
            <a:r>
              <a:rPr lang="ru-RU" sz="1800" dirty="0">
                <a:solidFill>
                  <a:srgbClr val="FFFF00"/>
                </a:solidFill>
              </a:rPr>
              <a:t>).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ПОМНИТЕ</a:t>
            </a:r>
            <a:r>
              <a:rPr lang="ru-RU" sz="1800" dirty="0">
                <a:solidFill>
                  <a:srgbClr val="FFFF00"/>
                </a:solidFill>
              </a:rPr>
              <a:t>, что от природы дети беспечны и доверчивы. Внимание у детей бывает рассеянным. Поэтому, чем чаще вы напоминаете ребёнку несложные правила поведения, тем больше вероятность, что он их запомнит, и будет применять. Вы должны регулярно их напоминать. </a:t>
            </a:r>
            <a:endParaRPr lang="ru-RU" sz="1800" dirty="0" smtClean="0">
              <a:solidFill>
                <a:srgbClr val="FFFF00"/>
              </a:solidFill>
            </a:endParaRPr>
          </a:p>
          <a:p>
            <a:pPr>
              <a:buAutoNum type="arabicPeriod"/>
            </a:pPr>
            <a:r>
              <a:rPr lang="ru-RU" sz="1800" dirty="0" smtClean="0">
                <a:solidFill>
                  <a:srgbClr val="FFFF00"/>
                </a:solidFill>
              </a:rPr>
              <a:t>Необходимо </a:t>
            </a:r>
            <a:r>
              <a:rPr lang="ru-RU" sz="1800" dirty="0">
                <a:solidFill>
                  <a:srgbClr val="FFFF00"/>
                </a:solidFill>
              </a:rPr>
              <a:t>учить детей не только соблюдать Правила движения, но и с самого раннего возраста учить их наблюдать и ориентироваться. Нужно учитывать, что основной способ формирования навыков поведения - наблюдение, подражание взрослым, прежде всего родителям. Многие родители, не понимая этого, личным примером обучают детей неправильному поведению на дороге.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	</a:t>
            </a:r>
            <a:r>
              <a:rPr lang="ru-RU" sz="1800" dirty="0" smtClean="0">
                <a:solidFill>
                  <a:srgbClr val="FFFF00"/>
                </a:solidFill>
              </a:rPr>
              <a:t>2</a:t>
            </a:r>
            <a:r>
              <a:rPr lang="ru-RU" sz="1800" dirty="0">
                <a:solidFill>
                  <a:srgbClr val="FFFF00"/>
                </a:solidFill>
              </a:rPr>
              <a:t>. Находясь с ребенком на проезжей части, не спешите, переходите дорогу размеренным шагом. Иначе вы научите спешить там, где надо наблюдать и соблюдать правила </a:t>
            </a:r>
            <a:r>
              <a:rPr lang="ru-RU" sz="1800" dirty="0" smtClean="0">
                <a:solidFill>
                  <a:srgbClr val="FFFF00"/>
                </a:solidFill>
              </a:rPr>
              <a:t>безопасности</a:t>
            </a:r>
            <a:endParaRPr lang="ru-RU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729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Памятка родителям по обеспечению безопасности детей во время карантина.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>
                <a:solidFill>
                  <a:srgbClr val="FFFF00"/>
                </a:solidFill>
              </a:rPr>
              <a:t>3. Не посылайте ребенка переходить или перебегать дорогу впереди вас - этим вы обучаете его переходить через дорогу, не глядя по сторонам. Маленького ребенка надо крепко держать за руку, быть готовым удержать при попытке вырваться - это типичная причина несчастных </a:t>
            </a:r>
            <a:r>
              <a:rPr lang="ru-RU" sz="1800" dirty="0" smtClean="0">
                <a:solidFill>
                  <a:srgbClr val="FFFF00"/>
                </a:solidFill>
              </a:rPr>
              <a:t>случаев.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>
                <a:solidFill>
                  <a:srgbClr val="FFFF00"/>
                </a:solidFill>
              </a:rPr>
              <a:t>4. Учите ребенка смотреть. У ребенка должен быть выработан твердый навык: прежде, чем сделать первый шаг с тротуара, он поворачивает голову и осматривает дорогу во всех направлениях. Это должно быть доведено до автоматизма.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5. Учите ребенка замечать машину. Иногда ребенок не замечает машину или мотоцикл, находящиеся вдалеке. Научите его всматриваться вдаль.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6</a:t>
            </a:r>
            <a:r>
              <a:rPr lang="ru-RU" sz="1800" dirty="0">
                <a:solidFill>
                  <a:srgbClr val="FFFF00"/>
                </a:solidFill>
              </a:rPr>
              <a:t>. Учите ребенка оценивать скорость и направление будущего движения машины. Научите ребенка определять, какая машина едет прямо, а какая готовится к повороту.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7</a:t>
            </a:r>
            <a:r>
              <a:rPr lang="ru-RU" sz="1800" dirty="0">
                <a:solidFill>
                  <a:srgbClr val="FFFF00"/>
                </a:solidFill>
              </a:rPr>
              <a:t>. Твердо усвойте сами и научите ребенка, что входить в любой вид транспорта и выходить из него можно только тогда, когда он стоит. Объясните ребенку, почему нельзя прыгать на ходу.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Сохранение </a:t>
            </a:r>
            <a:r>
              <a:rPr lang="ru-RU" sz="1800" dirty="0">
                <a:solidFill>
                  <a:srgbClr val="FFFF00"/>
                </a:solidFill>
              </a:rPr>
              <a:t>жизни и здоровья детей – главная обязанность </a:t>
            </a:r>
            <a:r>
              <a:rPr lang="ru-RU" sz="1800" dirty="0" smtClean="0">
                <a:solidFill>
                  <a:srgbClr val="FFFF00"/>
                </a:solidFill>
              </a:rPr>
              <a:t>взрослых.</a:t>
            </a:r>
            <a:endParaRPr lang="ru-RU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217535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Памятка об охране жизни и здоровья, учащихся на период карантина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Соблюдать правила дорожного движения в зимнее время. Быть осторожными и внимательными во время движения по дороге, особенно в вечернее время суток. Не разговаривать с незнакомыми людьми, не садиться в незнакомый транспорт. Осторожно обращаться с газовыми и электроприборами, предметами бытовой химии, лекарственными препаратами. Не подходить, не трогать руками подозрительные предметы. В случае обнаружения сообщить взрослым, в полицию. Находясь дома, не открывать дверь незнакомым людям. Не пребывать на водоёмах в период зимних каникул. Всегда сообщать родителям о своем местонахождении. Не находиться на улице после 21.00 часа без сопровождения родителей. Соблюдать правила поведения в общественных местах. Помнить телефон службы МЧС: 01, 112. Не увлекайтесь длительным просмотром телевизора, многочасовой работой за компьютером.</a:t>
            </a:r>
          </a:p>
        </p:txBody>
      </p:sp>
    </p:spTree>
    <p:extLst>
      <p:ext uri="{BB962C8B-B14F-4D97-AF65-F5344CB8AC3E}">
        <p14:creationId xmlns:p14="http://schemas.microsoft.com/office/powerpoint/2010/main" val="2692785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>
                <a:solidFill>
                  <a:srgbClr val="C00000"/>
                </a:solidFill>
              </a:rPr>
              <a:t>Благодарю </a:t>
            </a:r>
            <a:r>
              <a:rPr lang="ru-RU" sz="4800" smtClean="0">
                <a:solidFill>
                  <a:srgbClr val="C00000"/>
                </a:solidFill>
              </a:rPr>
              <a:t>за внимание!</a:t>
            </a:r>
            <a:r>
              <a:rPr lang="ru-RU" sz="4800" dirty="0" smtClean="0">
                <a:solidFill>
                  <a:srgbClr val="C00000"/>
                </a:solidFill>
              </a:rPr>
              <a:t/>
            </a:r>
            <a:br>
              <a:rPr lang="ru-RU" sz="4800" dirty="0" smtClean="0">
                <a:solidFill>
                  <a:srgbClr val="C00000"/>
                </a:solidFill>
              </a:rPr>
            </a:b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5400" dirty="0" smtClean="0"/>
          </a:p>
          <a:p>
            <a:r>
              <a:rPr lang="ru-RU" sz="5400" dirty="0" smtClean="0">
                <a:solidFill>
                  <a:srgbClr val="FFFF00"/>
                </a:solidFill>
              </a:rPr>
              <a:t>Берегите себя и своих близких!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38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92697"/>
            <a:ext cx="7702624" cy="93610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Памятка родителям детей на дистанционном </a:t>
            </a:r>
            <a:r>
              <a:rPr lang="ru-RU" dirty="0" smtClean="0">
                <a:solidFill>
                  <a:srgbClr val="C00000"/>
                </a:solidFill>
              </a:rPr>
              <a:t>обучении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7992888" cy="3793976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solidFill>
                  <a:srgbClr val="FFFF00"/>
                </a:solidFill>
              </a:rPr>
              <a:t>В первую очередь следует сохранить и поддерживать для себя и ребенка привычный распорядок и ритм дня (время сна и бодрствования, время начала уроков, их продолжительность, «переменки» и пр.). Резкие изменения режима дня могут вызвать существенные перестройки адаптивных возможностей ребенка и привести к излишнему напряжению и стрессу</a:t>
            </a:r>
            <a:r>
              <a:rPr lang="ru-RU" sz="1800" dirty="0" smtClean="0">
                <a:solidFill>
                  <a:srgbClr val="FFFF00"/>
                </a:solidFill>
              </a:rPr>
              <a:t>.</a:t>
            </a:r>
          </a:p>
          <a:p>
            <a:pPr algn="just"/>
            <a:r>
              <a:rPr lang="ru-RU" sz="1800" dirty="0">
                <a:solidFill>
                  <a:srgbClr val="FFFF00"/>
                </a:solidFill>
              </a:rPr>
              <a:t>Родителям и близким ребенка важно самим постараться сохранить спокойное,</a:t>
            </a:r>
          </a:p>
          <a:p>
            <a:pPr algn="just"/>
            <a:r>
              <a:rPr lang="ru-RU" sz="1800" dirty="0">
                <a:solidFill>
                  <a:srgbClr val="FFFF00"/>
                </a:solidFill>
              </a:rPr>
              <a:t>адекватное и критичное отношение к происходящему. Эмоциональное </a:t>
            </a:r>
            <a:r>
              <a:rPr lang="ru-RU" sz="1800" dirty="0" smtClean="0">
                <a:solidFill>
                  <a:srgbClr val="FFFF00"/>
                </a:solidFill>
              </a:rPr>
              <a:t>состояние ребенка </a:t>
            </a:r>
            <a:r>
              <a:rPr lang="ru-RU" sz="1800" dirty="0">
                <a:solidFill>
                  <a:srgbClr val="FFFF00"/>
                </a:solidFill>
              </a:rPr>
              <a:t>напрямую зависит от состояния взрослых. Опыт родителей из других </a:t>
            </a:r>
            <a:r>
              <a:rPr lang="ru-RU" sz="1800" dirty="0" smtClean="0">
                <a:solidFill>
                  <a:srgbClr val="FFFF00"/>
                </a:solidFill>
              </a:rPr>
              <a:t>стран показывает</a:t>
            </a:r>
            <a:r>
              <a:rPr lang="ru-RU" sz="1800" dirty="0">
                <a:solidFill>
                  <a:srgbClr val="FFFF00"/>
                </a:solidFill>
              </a:rPr>
              <a:t>, что потребуется некоторое время на адаптацию к </a:t>
            </a:r>
            <a:r>
              <a:rPr lang="ru-RU" sz="1800" dirty="0" smtClean="0">
                <a:solidFill>
                  <a:srgbClr val="FFFF00"/>
                </a:solidFill>
              </a:rPr>
              <a:t>режиму самоизоляции</a:t>
            </a:r>
            <a:r>
              <a:rPr lang="ru-RU" sz="1800" dirty="0">
                <a:solidFill>
                  <a:srgbClr val="FFFF00"/>
                </a:solidFill>
              </a:rPr>
              <a:t>, и это нормальный процесс.</a:t>
            </a:r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2180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Памятка родителям детей на дистанционном обучении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Ведите </a:t>
            </a:r>
            <a:r>
              <a:rPr lang="ru-RU" sz="1800" dirty="0">
                <a:solidFill>
                  <a:srgbClr val="FFFF00"/>
                </a:solidFill>
              </a:rPr>
              <a:t>себя спокойно, сдержанно, не избегайте отвечать на вопросы детей о вирусе и т.д., но и не погружайтесь в длительные обсуждения ситуации пандемии и ее рисков. Не смакуйте подробности «ужасов» из интернет-сетей!  Постарайтесь разобраться в рекомендациях, которые вы получаете от школы по организации дистанционного обучения детей.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Ориентируйтесь </a:t>
            </a:r>
            <a:r>
              <a:rPr lang="ru-RU" sz="1800" dirty="0">
                <a:solidFill>
                  <a:srgbClr val="FFFF00"/>
                </a:solidFill>
              </a:rPr>
              <a:t>только на официальную информацию, которую вы получаете от классного руководителя и администрации школы. Школе также нужно время на то, чтобы организовать этот процесс. В настоящее время существует целый ряд ресурсов, помогающих и родителям, и педагогам в дистанционном обучении. Многие родители уже используют эти платформы, поскольку они содержательно связаны с образовательными программами</a:t>
            </a:r>
            <a:r>
              <a:rPr lang="ru-RU" sz="1800" dirty="0" smtClean="0">
                <a:solidFill>
                  <a:srgbClr val="FFFF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	</a:t>
            </a:r>
            <a:r>
              <a:rPr lang="ru-RU" sz="1800" dirty="0">
                <a:solidFill>
                  <a:srgbClr val="FFFF00"/>
                </a:solidFill>
              </a:rPr>
              <a:t>Родители и близкие школьников могут повысить привлекательность дистанционных уроков, если попробуют «освоить» некоторые из них вместе с ребенком. Например, можно задать ребенку вопросы, поучаствовать в дискуссии и тогда урок превратится в увлекательную, познавательную игру-занятие. Для ребенка — это возможность повысить мотивацию, а для родителей — лучше узнать и понять своих </a:t>
            </a:r>
            <a:r>
              <a:rPr lang="ru-RU" sz="1800" dirty="0" smtClean="0">
                <a:solidFill>
                  <a:srgbClr val="FFFF00"/>
                </a:solidFill>
              </a:rPr>
              <a:t> детей</a:t>
            </a:r>
            <a:r>
              <a:rPr lang="ru-RU" sz="1800" dirty="0">
                <a:solidFill>
                  <a:srgbClr val="FFFF00"/>
                </a:solidFill>
              </a:rPr>
              <a:t>.</a:t>
            </a:r>
            <a:endParaRPr lang="ru-RU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6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Памятка родителям детей на дистанционном обучении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rgbClr val="FFFF00"/>
                </a:solidFill>
              </a:rPr>
              <a:t>Во время вынужденного нахождения дома Вам и ребенку важно оставаться в контакте с близким социальным окружением (посредством телефона, </a:t>
            </a:r>
            <a:r>
              <a:rPr lang="ru-RU" sz="1800" dirty="0" err="1">
                <a:solidFill>
                  <a:srgbClr val="FFFF00"/>
                </a:solidFill>
              </a:rPr>
              <a:t>мессенджера</a:t>
            </a:r>
            <a:r>
              <a:rPr lang="ru-RU" sz="1800" dirty="0">
                <a:solidFill>
                  <a:srgbClr val="FFFF00"/>
                </a:solidFill>
              </a:rPr>
              <a:t>), однако необходимо снизить общий получаемый информационный поток (новости, ленты в социальных сетях).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Для </a:t>
            </a:r>
            <a:r>
              <a:rPr lang="ru-RU" sz="1800" dirty="0">
                <a:solidFill>
                  <a:srgbClr val="FFFF00"/>
                </a:solidFill>
              </a:rPr>
              <a:t>того чтобы быть в курсе актуальных новостей, достаточно выбрать один новостной источник и посещать его не чаще 1—2 раз в день (например, утром — после утренних дел, ритуалов, важно какое-то время побыть в покое — и вечером, но не позже чем за 2 часа до сна), это поможет снизить уровень тревоги.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FFFF00"/>
                </a:solidFill>
              </a:rPr>
              <a:t>При общении с близкими старайтесь не центрироваться на темах, посвященных </a:t>
            </a:r>
            <a:r>
              <a:rPr lang="ru-RU" sz="1800" dirty="0" err="1" smtClean="0">
                <a:solidFill>
                  <a:srgbClr val="FFFF00"/>
                </a:solidFill>
              </a:rPr>
              <a:t>коронавирусу</a:t>
            </a:r>
            <a:r>
              <a:rPr lang="ru-RU" sz="1800" dirty="0">
                <a:solidFill>
                  <a:srgbClr val="FFFF00"/>
                </a:solidFill>
              </a:rPr>
              <a:t>, и других темах, вызывающих тревогу.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FFFF00"/>
                </a:solidFill>
              </a:rPr>
              <a:t>	Для общения с близкими посоветуйте ребенку избегать социальных сетей, переполненных «информационным шумом», а иногда и дезинформацией. Выберите сами один </a:t>
            </a:r>
            <a:r>
              <a:rPr lang="ru-RU" sz="1800" dirty="0" err="1">
                <a:solidFill>
                  <a:srgbClr val="FFFF00"/>
                </a:solidFill>
              </a:rPr>
              <a:t>мессенджер</a:t>
            </a:r>
            <a:r>
              <a:rPr lang="ru-RU" sz="1800" dirty="0">
                <a:solidFill>
                  <a:srgbClr val="FFFF00"/>
                </a:solidFill>
              </a:rPr>
              <a:t> и попробуйте перенести важное общение туда. Лучше избегать частого посещения чатов с обсуждением актуальной ситуации в мире. Достаточно заходить туда 1—2 раза в день. Любой чат в </a:t>
            </a:r>
            <a:r>
              <a:rPr lang="ru-RU" sz="1800" dirty="0" err="1">
                <a:solidFill>
                  <a:srgbClr val="FFFF00"/>
                </a:solidFill>
              </a:rPr>
              <a:t>мессенджерах</a:t>
            </a:r>
            <a:r>
              <a:rPr lang="ru-RU" sz="1800" dirty="0">
                <a:solidFill>
                  <a:srgbClr val="FFFF00"/>
                </a:solidFill>
              </a:rPr>
              <a:t> можно поставить на бесшумный режим и лишь при необходимости заходить в него.</a:t>
            </a:r>
            <a:endParaRPr lang="ru-RU" sz="1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0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Памятка родителям детей на дистанционном обучении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Надо предусмотреть периоды самостоятельной активности ребенка (не надо его все время развлекать и занимать) и совместные со взрослым дела, которые давно откладывались. Главная идея состоит в том, что пребывание дома — не «наказание», а ресурс для освоения новых навыков, получения знаний, для новых интересных дел.  Находясь дома, ребенок может продолжать общаться с классом, друзьями (звонки, ВК, групповые чаты). Родители могут подсказать идеи проведения виртуальных конкурсов и иных позитивных активностей. Можно предложить подросткам начать вести собственные </a:t>
            </a:r>
            <a:r>
              <a:rPr lang="ru-RU" sz="1800" dirty="0" err="1">
                <a:solidFill>
                  <a:srgbClr val="FFFF00"/>
                </a:solidFill>
              </a:rPr>
              <a:t>видеоблоги</a:t>
            </a:r>
            <a:r>
              <a:rPr lang="ru-RU" sz="1800" dirty="0">
                <a:solidFill>
                  <a:srgbClr val="FFFF00"/>
                </a:solidFill>
              </a:rPr>
              <a:t> на интересующую </a:t>
            </a:r>
            <a:r>
              <a:rPr lang="ru-RU" sz="1800" dirty="0" smtClean="0">
                <a:solidFill>
                  <a:srgbClr val="FFFF00"/>
                </a:solidFill>
              </a:rPr>
              <a:t>тему.</a:t>
            </a:r>
            <a:endParaRPr lang="ru-RU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65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ИНСТРУКЦИЯ ДЛЯ РОДИТЕЛЕЙ О ПРАВИЛАХ РАБОТЫ ЗА КОМПЬЮТЕРОМ ШКОЛЬНИКА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1.Длительность непрерывных занятий непосредственно с монитором для детей 7-10 лет составляет 15 минут, 11-13 лет - 20 минут, 14-15 лет - 25 минут и 16-17 лет - 30 минут. После такого занятия обязательно следует провести гимнастику для глаз!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2 </a:t>
            </a:r>
            <a:r>
              <a:rPr lang="ru-RU" sz="1800" dirty="0">
                <a:solidFill>
                  <a:srgbClr val="FFFF00"/>
                </a:solidFill>
              </a:rPr>
              <a:t>Комната, в которой школьник работает за компьютером, должна быть хорошо освещена.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3 </a:t>
            </a:r>
            <a:r>
              <a:rPr lang="ru-RU" sz="1800" dirty="0">
                <a:solidFill>
                  <a:srgbClr val="FFFF00"/>
                </a:solidFill>
              </a:rPr>
              <a:t>Расстояние от глаз ребенка до монитора не должно превышать 60 см!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4 </a:t>
            </a:r>
            <a:r>
              <a:rPr lang="ru-RU" sz="1800" dirty="0">
                <a:solidFill>
                  <a:srgbClr val="FFFF00"/>
                </a:solidFill>
              </a:rPr>
              <a:t>В процессе работы и игры на компьютере необходимо следить за соблюдением правильной осанки. Ни в коем случае нельзя работать за компьютером лежа. Нельзя работать за компьютером во время еды, а также сидеть ссутулившись</a:t>
            </a:r>
            <a:r>
              <a:rPr lang="ru-RU" sz="1800" dirty="0" smtClean="0">
                <a:solidFill>
                  <a:srgbClr val="FFFF00"/>
                </a:solidFill>
              </a:rPr>
              <a:t>,.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>
                <a:solidFill>
                  <a:srgbClr val="FFFF00"/>
                </a:solidFill>
              </a:rPr>
              <a:t>5 Работу с компьютером рекомендуется перемежать физическими упражнениями и играми.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6 </a:t>
            </a:r>
            <a:r>
              <a:rPr lang="ru-RU" sz="1800" dirty="0">
                <a:solidFill>
                  <a:srgbClr val="FFFF00"/>
                </a:solidFill>
              </a:rPr>
              <a:t>Запрещается работать на компьютере мокрыми руками и класть на ПК посторонние предметы (сосуды с жидкостью, предметы, излучающие </a:t>
            </a:r>
            <a:r>
              <a:rPr lang="ru-RU" sz="1800" dirty="0" smtClean="0">
                <a:solidFill>
                  <a:srgbClr val="FFFF00"/>
                </a:solidFill>
              </a:rPr>
              <a:t>э/м.</a:t>
            </a:r>
            <a:endParaRPr lang="ru-RU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515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Гимнастика для глаз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FFFF00"/>
                </a:solidFill>
              </a:rPr>
              <a:t>Не поворачивая головы посмотреть медленно вправо, затем прямо, медленно повернуть глаза влево и снова прямо. Аналогично вверх и вниз. Повторить 2 раза подряд. Стоя у окна, выставить руку вперед с поднятым указательным пальцем. Внимательно посмотреть на кончик пальца, после этого перевести зрение вдаль. Через 5 секунд снова вернуть зрение на кончик пальца и так 5 </a:t>
            </a:r>
            <a:r>
              <a:rPr lang="ru-RU" sz="1800" dirty="0" smtClean="0">
                <a:solidFill>
                  <a:srgbClr val="FFFF00"/>
                </a:solidFill>
              </a:rPr>
              <a:t>раз.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>
                <a:solidFill>
                  <a:srgbClr val="FFFF00"/>
                </a:solidFill>
              </a:rPr>
              <a:t>Делать круговые движения глазами по часовой стрелке и против нее, не поворачивая головы. По 5 раз. "Выписывание" глазами горизонтально лежащих восьмерок по часовой стрелке и против нее. По 5 раз в каждую сторону.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Стоя </a:t>
            </a:r>
            <a:r>
              <a:rPr lang="ru-RU" sz="1800" dirty="0">
                <a:solidFill>
                  <a:srgbClr val="FFFF00"/>
                </a:solidFill>
              </a:rPr>
              <a:t>у окна, закрыть глаза, не напрягая мышц, затем широко открыть глаза и посмотреть вдаль, снова закрыть и т.д. 5 раз подряд.</a:t>
            </a:r>
          </a:p>
        </p:txBody>
      </p:sp>
    </p:spTree>
    <p:extLst>
      <p:ext uri="{BB962C8B-B14F-4D97-AF65-F5344CB8AC3E}">
        <p14:creationId xmlns:p14="http://schemas.microsoft.com/office/powerpoint/2010/main" val="1949495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Инструкция №1</a:t>
            </a:r>
            <a:r>
              <a:rPr lang="ru-RU" sz="3600" dirty="0" smtClean="0">
                <a:solidFill>
                  <a:srgbClr val="C00000"/>
                </a:solidFill>
              </a:rPr>
              <a:t>.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>
                <a:solidFill>
                  <a:srgbClr val="C00000"/>
                </a:solidFill>
              </a:rPr>
              <a:t>Правила поведения, когда ты один дома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FFFF00"/>
                </a:solidFill>
              </a:rPr>
              <a:t>1. Открывать дверь можно только хорошо знакомому человеку. 2. Не оставляй ключ от квартиры или дома в «надежном месте». 3. Не вешай ключ на шнурке себе на шею. 4. Если ты потерял ключ – немедленно сообщи об этом родителям. </a:t>
            </a:r>
          </a:p>
        </p:txBody>
      </p:sp>
    </p:spTree>
    <p:extLst>
      <p:ext uri="{BB962C8B-B14F-4D97-AF65-F5344CB8AC3E}">
        <p14:creationId xmlns:p14="http://schemas.microsoft.com/office/powerpoint/2010/main" val="2833764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Инструкция №2 Правила личной безопасности на улице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1.Если </a:t>
            </a:r>
            <a:r>
              <a:rPr lang="ru-RU" sz="1800" dirty="0">
                <a:solidFill>
                  <a:srgbClr val="FFFF00"/>
                </a:solidFill>
              </a:rPr>
              <a:t>на улице кто-то идёт и бежит за тобой, а до дома далеко, беги в ближайшее людное место: к магазину, автобусной остановке.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2</a:t>
            </a:r>
            <a:r>
              <a:rPr lang="ru-RU" sz="1800" dirty="0">
                <a:solidFill>
                  <a:srgbClr val="FFFF00"/>
                </a:solidFill>
              </a:rPr>
              <a:t>. Если незнакомые взрослые пытаются увести тебя силой, сопротивляйся, кричи, зови на помощь: «Помогите! Меня уводит незнакомый человек!»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3</a:t>
            </a:r>
            <a:r>
              <a:rPr lang="ru-RU" sz="1800" dirty="0">
                <a:solidFill>
                  <a:srgbClr val="FFFF00"/>
                </a:solidFill>
              </a:rPr>
              <a:t>. Не соглашайся ни на какие предложения незнакомых взрослых.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4</a:t>
            </a:r>
            <a:r>
              <a:rPr lang="ru-RU" sz="1800" dirty="0">
                <a:solidFill>
                  <a:srgbClr val="FFFF00"/>
                </a:solidFill>
              </a:rPr>
              <a:t>. Никуда не ходи с незнакомыми взрослыми и не садись с ними в машину</a:t>
            </a:r>
            <a:r>
              <a:rPr lang="ru-RU" sz="1800" dirty="0" smtClean="0">
                <a:solidFill>
                  <a:srgbClr val="FFFF0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5</a:t>
            </a:r>
            <a:r>
              <a:rPr lang="ru-RU" sz="1800" dirty="0">
                <a:solidFill>
                  <a:srgbClr val="FFFF00"/>
                </a:solidFill>
              </a:rPr>
              <a:t>. Никогда не хвастайся тем, что у твоих родителей много денег.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6</a:t>
            </a:r>
            <a:r>
              <a:rPr lang="ru-RU" sz="1800" dirty="0">
                <a:solidFill>
                  <a:srgbClr val="FFFF00"/>
                </a:solidFill>
              </a:rPr>
              <a:t>. Не приглашай домой незнакомых ребят, если дома нет никого из взрослых. </a:t>
            </a:r>
            <a:endParaRPr lang="ru-RU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7</a:t>
            </a:r>
            <a:r>
              <a:rPr lang="ru-RU" sz="1800" dirty="0">
                <a:solidFill>
                  <a:srgbClr val="FFFF00"/>
                </a:solidFill>
              </a:rPr>
              <a:t>. Не играй с наступлением темноты. </a:t>
            </a:r>
          </a:p>
        </p:txBody>
      </p:sp>
    </p:spTree>
    <p:extLst>
      <p:ext uri="{BB962C8B-B14F-4D97-AF65-F5344CB8AC3E}">
        <p14:creationId xmlns:p14="http://schemas.microsoft.com/office/powerpoint/2010/main" val="40067974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2032</Words>
  <Application>Microsoft Office PowerPoint</Application>
  <PresentationFormat>Экран (4:3)</PresentationFormat>
  <Paragraphs>107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«СОВЕТЫ И РЕКОМЕНДАЦИИ ПСИХОЛОГОВ ДЛЯ УЧЕНИКОВ И РОДИТЕЛЕЙ НА ВРЕМЯ ДИСТАНЦИОННОГО ОБУЧЕНИЯ»</vt:lpstr>
      <vt:lpstr>Памятка родителям детей на дистанционном обучении</vt:lpstr>
      <vt:lpstr>Памятка родителям детей на дистанционном обучении</vt:lpstr>
      <vt:lpstr>Памятка родителям детей на дистанционном обучении</vt:lpstr>
      <vt:lpstr>Памятка родителям детей на дистанционном обучении</vt:lpstr>
      <vt:lpstr>ИНСТРУКЦИЯ ДЛЯ РОДИТЕЛЕЙ О ПРАВИЛАХ РАБОТЫ ЗА КОМПЬЮТЕРОМ ШКОЛЬНИКА</vt:lpstr>
      <vt:lpstr>Гимнастика для глаз </vt:lpstr>
      <vt:lpstr>Инструкция №1.  Правила поведения, когда ты один дома</vt:lpstr>
      <vt:lpstr>Инструкция №2 Правила личной безопасности на улице</vt:lpstr>
      <vt:lpstr>Инструкция №3. Правила дорожного движения</vt:lpstr>
      <vt:lpstr>Инструкция №4  Правила пожарной безопасности и обращения с электроприборами </vt:lpstr>
      <vt:lpstr> Инструкция №4  Правила пожарной безопасности и обращения с электроприборами </vt:lpstr>
      <vt:lpstr>Памятка родителям по обеспечению безопасности детей во время карантина.</vt:lpstr>
      <vt:lpstr>Памятка родителям по обеспечению безопасности детей во время карантина.</vt:lpstr>
      <vt:lpstr>Памятка родителям по обеспечению безопасности детей во время карантина.</vt:lpstr>
      <vt:lpstr>Памятка родителям по обеспечению безопасности детей во время карантина.</vt:lpstr>
      <vt:lpstr>Памятка об охране жизни и здоровья, учащихся на период карантина</vt:lpstr>
      <vt:lpstr> Благодарю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Пользователь</cp:lastModifiedBy>
  <cp:revision>6</cp:revision>
  <dcterms:created xsi:type="dcterms:W3CDTF">2016-10-04T19:44:06Z</dcterms:created>
  <dcterms:modified xsi:type="dcterms:W3CDTF">2020-12-22T03:10:30Z</dcterms:modified>
</cp:coreProperties>
</file>