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7" r:id="rId9"/>
    <p:sldId id="266" r:id="rId10"/>
    <p:sldId id="268" r:id="rId11"/>
    <p:sldId id="269" r:id="rId12"/>
    <p:sldId id="270" r:id="rId13"/>
    <p:sldId id="271" r:id="rId14"/>
    <p:sldId id="273" r:id="rId15"/>
    <p:sldId id="275" r:id="rId16"/>
    <p:sldId id="278" r:id="rId17"/>
    <p:sldId id="277" r:id="rId18"/>
    <p:sldId id="279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650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300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951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601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257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910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6561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3214" algn="l" defTabSz="9133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DA92B-1405-4A63-BC29-D8419FD9FAA4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FDD52-31CE-4BF4-A6B4-642BEE8373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650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300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951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601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257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910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561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3214" algn="l" defTabSz="913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6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3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9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6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2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9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50" indent="0">
              <a:buNone/>
              <a:defRPr sz="2000" b="1"/>
            </a:lvl2pPr>
            <a:lvl3pPr marL="913300" indent="0">
              <a:buNone/>
              <a:defRPr sz="1800" b="1"/>
            </a:lvl3pPr>
            <a:lvl4pPr marL="1369951" indent="0">
              <a:buNone/>
              <a:defRPr sz="1600" b="1"/>
            </a:lvl4pPr>
            <a:lvl5pPr marL="1826601" indent="0">
              <a:buNone/>
              <a:defRPr sz="1600" b="1"/>
            </a:lvl5pPr>
            <a:lvl6pPr marL="2283257" indent="0">
              <a:buNone/>
              <a:defRPr sz="1600" b="1"/>
            </a:lvl6pPr>
            <a:lvl7pPr marL="2739910" indent="0">
              <a:buNone/>
              <a:defRPr sz="1600" b="1"/>
            </a:lvl7pPr>
            <a:lvl8pPr marL="3196561" indent="0">
              <a:buNone/>
              <a:defRPr sz="1600" b="1"/>
            </a:lvl8pPr>
            <a:lvl9pPr marL="365321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50" indent="0">
              <a:buNone/>
              <a:defRPr sz="2000" b="1"/>
            </a:lvl2pPr>
            <a:lvl3pPr marL="913300" indent="0">
              <a:buNone/>
              <a:defRPr sz="1800" b="1"/>
            </a:lvl3pPr>
            <a:lvl4pPr marL="1369951" indent="0">
              <a:buNone/>
              <a:defRPr sz="1600" b="1"/>
            </a:lvl4pPr>
            <a:lvl5pPr marL="1826601" indent="0">
              <a:buNone/>
              <a:defRPr sz="1600" b="1"/>
            </a:lvl5pPr>
            <a:lvl6pPr marL="2283257" indent="0">
              <a:buNone/>
              <a:defRPr sz="1600" b="1"/>
            </a:lvl6pPr>
            <a:lvl7pPr marL="2739910" indent="0">
              <a:buNone/>
              <a:defRPr sz="1600" b="1"/>
            </a:lvl7pPr>
            <a:lvl8pPr marL="3196561" indent="0">
              <a:buNone/>
              <a:defRPr sz="1600" b="1"/>
            </a:lvl8pPr>
            <a:lvl9pPr marL="365321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650" indent="0">
              <a:buNone/>
              <a:defRPr sz="1200"/>
            </a:lvl2pPr>
            <a:lvl3pPr marL="913300" indent="0">
              <a:buNone/>
              <a:defRPr sz="1000"/>
            </a:lvl3pPr>
            <a:lvl4pPr marL="1369951" indent="0">
              <a:buNone/>
              <a:defRPr sz="900"/>
            </a:lvl4pPr>
            <a:lvl5pPr marL="1826601" indent="0">
              <a:buNone/>
              <a:defRPr sz="900"/>
            </a:lvl5pPr>
            <a:lvl6pPr marL="2283257" indent="0">
              <a:buNone/>
              <a:defRPr sz="900"/>
            </a:lvl6pPr>
            <a:lvl7pPr marL="2739910" indent="0">
              <a:buNone/>
              <a:defRPr sz="900"/>
            </a:lvl7pPr>
            <a:lvl8pPr marL="3196561" indent="0">
              <a:buNone/>
              <a:defRPr sz="900"/>
            </a:lvl8pPr>
            <a:lvl9pPr marL="365321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650" indent="0">
              <a:buNone/>
              <a:defRPr sz="2800"/>
            </a:lvl2pPr>
            <a:lvl3pPr marL="913300" indent="0">
              <a:buNone/>
              <a:defRPr sz="2400"/>
            </a:lvl3pPr>
            <a:lvl4pPr marL="1369951" indent="0">
              <a:buNone/>
              <a:defRPr sz="2000"/>
            </a:lvl4pPr>
            <a:lvl5pPr marL="1826601" indent="0">
              <a:buNone/>
              <a:defRPr sz="2000"/>
            </a:lvl5pPr>
            <a:lvl6pPr marL="2283257" indent="0">
              <a:buNone/>
              <a:defRPr sz="2000"/>
            </a:lvl6pPr>
            <a:lvl7pPr marL="2739910" indent="0">
              <a:buNone/>
              <a:defRPr sz="2000"/>
            </a:lvl7pPr>
            <a:lvl8pPr marL="3196561" indent="0">
              <a:buNone/>
              <a:defRPr sz="2000"/>
            </a:lvl8pPr>
            <a:lvl9pPr marL="365321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650" indent="0">
              <a:buNone/>
              <a:defRPr sz="1200"/>
            </a:lvl2pPr>
            <a:lvl3pPr marL="913300" indent="0">
              <a:buNone/>
              <a:defRPr sz="1000"/>
            </a:lvl3pPr>
            <a:lvl4pPr marL="1369951" indent="0">
              <a:buNone/>
              <a:defRPr sz="900"/>
            </a:lvl4pPr>
            <a:lvl5pPr marL="1826601" indent="0">
              <a:buNone/>
              <a:defRPr sz="900"/>
            </a:lvl5pPr>
            <a:lvl6pPr marL="2283257" indent="0">
              <a:buNone/>
              <a:defRPr sz="900"/>
            </a:lvl6pPr>
            <a:lvl7pPr marL="2739910" indent="0">
              <a:buNone/>
              <a:defRPr sz="900"/>
            </a:lvl7pPr>
            <a:lvl8pPr marL="3196561" indent="0">
              <a:buNone/>
              <a:defRPr sz="900"/>
            </a:lvl8pPr>
            <a:lvl9pPr marL="365321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30" tIns="45670" rIns="91330" bIns="4567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330" tIns="45670" rIns="91330" bIns="4567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330" tIns="45670" rIns="91330" bIns="4567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330" tIns="45670" rIns="91330" bIns="4567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330" tIns="45670" rIns="91330" bIns="4567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33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490" indent="-342490" algn="l" defTabSz="9133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060" indent="-285401" algn="l" defTabSz="9133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630" indent="-228325" algn="l" defTabSz="9133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80" indent="-228325" algn="l" defTabSz="9133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931" indent="-228325" algn="l" defTabSz="9133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583" indent="-228325" algn="l" defTabSz="9133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234" indent="-228325" algn="l" defTabSz="9133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888" indent="-228325" algn="l" defTabSz="9133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540" indent="-228325" algn="l" defTabSz="9133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50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00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51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601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257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910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561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214" algn="l" defTabSz="9133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rector\Desktop\безопасность новая ф-ма\x_65d18f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78106"/>
            <a:ext cx="7467600" cy="51892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838210"/>
            <a:ext cx="7772400" cy="12414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Электронный паспорт объекта системы социальной защиты населения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124200"/>
            <a:ext cx="6400800" cy="19812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Муниципальное общеобразовательное учреждение</a:t>
            </a:r>
          </a:p>
          <a:p>
            <a:r>
              <a:rPr lang="ru-RU" sz="2000" b="1" dirty="0">
                <a:solidFill>
                  <a:srgbClr val="FFFF00"/>
                </a:solidFill>
              </a:rPr>
              <a:t>с</a:t>
            </a:r>
            <a:r>
              <a:rPr lang="ru-RU" sz="2000" b="1" dirty="0" smtClean="0">
                <a:solidFill>
                  <a:srgbClr val="FFFF00"/>
                </a:solidFill>
              </a:rPr>
              <a:t>редняя общеобразовательная школа №2</a:t>
            </a:r>
          </a:p>
          <a:p>
            <a:r>
              <a:rPr lang="ru-RU" sz="2000" b="1" dirty="0">
                <a:solidFill>
                  <a:srgbClr val="FFFF00"/>
                </a:solidFill>
              </a:rPr>
              <a:t>и</a:t>
            </a:r>
            <a:r>
              <a:rPr lang="ru-RU" sz="2000" b="1" dirty="0" smtClean="0">
                <a:solidFill>
                  <a:srgbClr val="FFFF00"/>
                </a:solidFill>
              </a:rPr>
              <a:t>мени Героя России Игоря </a:t>
            </a:r>
            <a:r>
              <a:rPr lang="ru-RU" sz="2000" b="1" dirty="0" err="1" smtClean="0">
                <a:solidFill>
                  <a:srgbClr val="FFFF00"/>
                </a:solidFill>
              </a:rPr>
              <a:t>Молдованова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r>
              <a:rPr lang="ru-RU" sz="2000" b="1" dirty="0" smtClean="0">
                <a:solidFill>
                  <a:srgbClr val="FFFF00"/>
                </a:solidFill>
              </a:rPr>
              <a:t>Забайкальский край, </a:t>
            </a:r>
            <a:r>
              <a:rPr lang="ru-RU" sz="2000" b="1" dirty="0" err="1">
                <a:solidFill>
                  <a:srgbClr val="FFFF00"/>
                </a:solidFill>
              </a:rPr>
              <a:t>К</a:t>
            </a:r>
            <a:r>
              <a:rPr lang="ru-RU" sz="2000" b="1" dirty="0" err="1" smtClean="0">
                <a:solidFill>
                  <a:srgbClr val="FFFF00"/>
                </a:solidFill>
              </a:rPr>
              <a:t>аларский</a:t>
            </a:r>
            <a:r>
              <a:rPr lang="ru-RU" sz="2000" b="1" dirty="0" smtClean="0">
                <a:solidFill>
                  <a:srgbClr val="FFFF00"/>
                </a:solidFill>
              </a:rPr>
              <a:t> район </a:t>
            </a:r>
            <a:r>
              <a:rPr lang="ru-RU" sz="2000" b="1" dirty="0" err="1" smtClean="0">
                <a:solidFill>
                  <a:srgbClr val="FFFF00"/>
                </a:solidFill>
              </a:rPr>
              <a:t>пгт</a:t>
            </a:r>
            <a:r>
              <a:rPr lang="ru-RU" sz="2000" b="1" dirty="0" smtClean="0">
                <a:solidFill>
                  <a:srgbClr val="FFFF00"/>
                </a:solidFill>
              </a:rPr>
              <a:t>. Новая Чара,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Ул. Магистральная 22 А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876801"/>
            <a:ext cx="3657600" cy="1015562"/>
          </a:xfrm>
          <a:prstGeom prst="rect">
            <a:avLst/>
          </a:prstGeom>
          <a:noFill/>
        </p:spPr>
        <p:txBody>
          <a:bodyPr wrap="square" lIns="91330" tIns="45670" rIns="91330" bIns="45670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Ответственный:</a:t>
            </a:r>
          </a:p>
          <a:p>
            <a:r>
              <a:rPr lang="ru-RU" sz="1000" dirty="0" smtClean="0">
                <a:solidFill>
                  <a:schemeClr val="bg1"/>
                </a:solidFill>
              </a:rPr>
              <a:t>Руководитель рабочей группы по проверке и корректировке ИСС «База ЧС» и</a:t>
            </a:r>
          </a:p>
          <a:p>
            <a:r>
              <a:rPr lang="ru-RU" sz="1000" dirty="0" smtClean="0">
                <a:solidFill>
                  <a:schemeClr val="bg1"/>
                </a:solidFill>
              </a:rPr>
              <a:t>Паспортов территории ГУ МЧС России по Забайкальскому краю</a:t>
            </a:r>
          </a:p>
          <a:p>
            <a:r>
              <a:rPr lang="ru-RU" sz="1000" dirty="0" smtClean="0">
                <a:solidFill>
                  <a:schemeClr val="bg1"/>
                </a:solidFill>
              </a:rPr>
              <a:t>Денис Вадимович Емельянов</a:t>
            </a:r>
          </a:p>
          <a:p>
            <a:r>
              <a:rPr lang="ru-RU" sz="1000" dirty="0" smtClean="0">
                <a:solidFill>
                  <a:schemeClr val="bg1"/>
                </a:solidFill>
              </a:rPr>
              <a:t>Телефоны: 8(3022)230-883; 8-914-121-9596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(оперативно-тактические характеристики объекта)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9"/>
          <a:ext cx="8229600" cy="4883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3886200"/>
                <a:gridCol w="3810000"/>
              </a:tblGrid>
              <a:tr h="799011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№ </a:t>
                      </a:r>
                      <a:r>
                        <a:rPr lang="ru-RU" sz="1400" b="0" dirty="0" err="1" smtClean="0"/>
                        <a:t>п</a:t>
                      </a:r>
                      <a:r>
                        <a:rPr lang="ru-RU" sz="1400" b="0" dirty="0" smtClean="0"/>
                        <a:t>/</a:t>
                      </a:r>
                      <a:r>
                        <a:rPr lang="ru-RU" sz="1400" b="0" dirty="0" err="1" smtClean="0"/>
                        <a:t>п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показателей пожарно-тактической характеристики объекта</a:t>
                      </a:r>
                      <a:endParaRPr lang="ru-RU" sz="1400" dirty="0" smtClean="0"/>
                    </a:p>
                    <a:p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ru-RU" sz="1800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Предел огнестойкости и вид противопожарных преград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Противопожарные стены 2го типа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Предел огнестойкости 1.5 ч</a:t>
                      </a:r>
                      <a:endParaRPr lang="ru-RU" sz="1100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Пути эвакуации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Дверные и оконные проемы: по 5-ти эвакуационным выходам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Места отключения электроэнергии, вентиляции,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дымоудаления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Общее отключение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эл.щит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 левой  стороны от главного входа кабинет №12-первый этаж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Газа нет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элементы опасности для людей при пожаре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Сильное задымление, высокая пожарная нагрузка, паника, массовое нахождение людей</a:t>
                      </a:r>
                      <a:endParaRPr lang="ru-RU" sz="1100" dirty="0"/>
                    </a:p>
                  </a:txBody>
                  <a:tcPr/>
                </a:tc>
              </a:tr>
              <a:tr h="18745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Противопожарное водоснабжение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количество пожарных водоемов, их емкость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пожарный водопровод, его вид, расход воды;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количество гидрантов;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наличие и количество внутренних пожарных кранов;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тип соединения и диаметр внутренних пожарных кранов;</a:t>
                      </a:r>
                    </a:p>
                    <a:p>
                      <a:pPr lvl="0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требуемый расход воды на нужды пожаротушения: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способы подачи воды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Водозабор удаленность 1000 метров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1 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Кольцевой диаметр 80 мм., 100 л.мин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10,5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л/с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от автоцистерны: с установкой на ПГ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(оперативно-тактические характеристики объекта)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3213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3886200"/>
                <a:gridCol w="3810000"/>
              </a:tblGrid>
              <a:tr h="744583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№ </a:t>
                      </a:r>
                      <a:r>
                        <a:rPr lang="ru-RU" sz="1400" b="0" dirty="0" err="1" smtClean="0"/>
                        <a:t>п</a:t>
                      </a:r>
                      <a:r>
                        <a:rPr lang="ru-RU" sz="1400" b="0" dirty="0" smtClean="0"/>
                        <a:t>/</a:t>
                      </a:r>
                      <a:r>
                        <a:rPr lang="ru-RU" sz="1400" b="0" dirty="0" err="1" smtClean="0"/>
                        <a:t>п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показателей пожарно-тактической характеристики объекта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7010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Помещения с наличием взрывоопасных веществ и материалов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нет</a:t>
                      </a:r>
                      <a:endParaRPr lang="ru-RU" sz="1100" dirty="0"/>
                    </a:p>
                  </a:txBody>
                  <a:tcPr/>
                </a:tc>
              </a:tr>
              <a:tr h="1767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устройств автоматического пожаротушения 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автоматической пожарной сигнализации 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ГРАНИТ-24 прибор управления оповещения РОКОТ -4  находится в помещении вахтёра(сторожа), выведена на пульт ОВО и на ЦППС ФПС: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ГРАНИТ-5  прибор оповещения «НАБАТ» - находится в помещении вахтёра(сторожа)пристройки (Дом творчества), выведена на пульт  ГРАНИТ-24: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ВЭРС-ПК,  находится в помещении спортивного зала, выведена на пульт  ГРАНИТ-24: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(лист учета проверки надзорными органами)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9"/>
          <a:ext cx="8229600" cy="3122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3505200"/>
                <a:gridCol w="2057400"/>
                <a:gridCol w="2057400"/>
              </a:tblGrid>
              <a:tr h="526869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№ </a:t>
                      </a:r>
                      <a:r>
                        <a:rPr lang="ru-RU" sz="1400" b="0" dirty="0" err="1" smtClean="0"/>
                        <a:t>п</a:t>
                      </a:r>
                      <a:r>
                        <a:rPr lang="ru-RU" sz="1400" b="0" dirty="0" smtClean="0"/>
                        <a:t>/</a:t>
                      </a:r>
                      <a:r>
                        <a:rPr lang="ru-RU" sz="1400" b="0" dirty="0" err="1" smtClean="0"/>
                        <a:t>п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Дата проверки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Проверяющий орган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Вынесенное решение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(декларация пожарной безопасности)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 flipV="1">
          <a:off x="3886200" y="5867410"/>
          <a:ext cx="152400" cy="215311"/>
        </p:xfrm>
        <a:graphic>
          <a:graphicData uri="http://schemas.openxmlformats.org/presentationml/2006/ole">
            <p:oleObj spid="_x0000_s5124" name="Acrobat Document" r:id="rId3" imgW="5676190" imgH="8019048" progId="AcroExch.Document.DC">
              <p:embed/>
            </p:oleObj>
          </a:graphicData>
        </a:graphic>
      </p:graphicFrame>
      <p:pic>
        <p:nvPicPr>
          <p:cNvPr id="5127" name="Picture 7" descr="C:\Users\director\Desktop\декл без подп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799" y="1219200"/>
            <a:ext cx="3671419" cy="5049280"/>
          </a:xfrm>
          <a:prstGeom prst="rect">
            <a:avLst/>
          </a:prstGeom>
          <a:noFill/>
        </p:spPr>
      </p:pic>
      <p:pic>
        <p:nvPicPr>
          <p:cNvPr id="5128" name="Picture 8" descr="C:\Users\director\Desktop\фото дек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371600"/>
            <a:ext cx="3457326" cy="4754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CCI04062013_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45" y="367372"/>
            <a:ext cx="3966482" cy="625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CCI04062013_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6807" y="520454"/>
            <a:ext cx="3857625" cy="594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CCI04062013_0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913" y="857250"/>
            <a:ext cx="42068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6" descr="CCI04062013_0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7241" y="908279"/>
            <a:ext cx="4171723" cy="594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CCI04062013_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572" y="1011464"/>
            <a:ext cx="3907518" cy="557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CCI04062013_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3027" y="985384"/>
            <a:ext cx="4117294" cy="5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CCI04062013_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572" y="1011464"/>
            <a:ext cx="3907518" cy="557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CCI04062013_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3027" y="985384"/>
            <a:ext cx="4117294" cy="587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director\Desktop\фото под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019299" y="-495299"/>
            <a:ext cx="5181602" cy="739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МОУ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Новочарская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 СОШ №2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(снимок со спутника территории объекта)</a:t>
            </a:r>
            <a:endParaRPr lang="ru-RU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director\Desktop\безопасность новая ф-ма\Чара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95400"/>
            <a:ext cx="762000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</a:rPr>
              <a:t>(ОБЩАЯ ИНФОРМАЦИЯ ОБ ОБЪЕКТЕ)</a:t>
            </a:r>
            <a:endParaRPr lang="ru-RU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927" t="5601" r="-14" b="3954"/>
          <a:stretch>
            <a:fillRect/>
          </a:stretch>
        </p:blipFill>
        <p:spPr bwMode="auto">
          <a:xfrm>
            <a:off x="533400" y="1066810"/>
            <a:ext cx="8077200" cy="411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 со стрелкой вверх 5"/>
          <p:cNvSpPr/>
          <p:nvPr/>
        </p:nvSpPr>
        <p:spPr>
          <a:xfrm>
            <a:off x="6172200" y="1066800"/>
            <a:ext cx="762000" cy="76200"/>
          </a:xfrm>
          <a:prstGeom prst="upArrowCallout">
            <a:avLst>
              <a:gd name="adj1" fmla="val 25000"/>
              <a:gd name="adj2" fmla="val 25000"/>
              <a:gd name="adj3" fmla="val 0"/>
              <a:gd name="adj4" fmla="val 6497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91330" tIns="45670" rIns="91330" bIns="45670" rtlCol="0" anchor="ctr"/>
          <a:lstStyle/>
          <a:p>
            <a:pPr algn="ctr"/>
            <a:r>
              <a:rPr lang="ru-RU" sz="800" dirty="0" err="1" smtClean="0">
                <a:solidFill>
                  <a:schemeClr val="bg1"/>
                </a:solidFill>
              </a:rPr>
              <a:t>олддддд</a:t>
            </a:r>
            <a:endParaRPr lang="ru-RU" sz="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10" y="1600200"/>
            <a:ext cx="20796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кругленный прямоугольник 7"/>
          <p:cNvSpPr/>
          <p:nvPr/>
        </p:nvSpPr>
        <p:spPr>
          <a:xfrm>
            <a:off x="533400" y="2971800"/>
            <a:ext cx="19812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330" tIns="45670" rIns="91330" bIns="45670" rtlCol="0" anchor="ctr"/>
          <a:lstStyle/>
          <a:p>
            <a:pPr algn="ctr"/>
            <a:r>
              <a:rPr lang="ru-RU" sz="1600" dirty="0" smtClean="0"/>
              <a:t>Фото школы</a:t>
            </a:r>
            <a:endParaRPr lang="ru-RU" sz="1600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858000" y="4114800"/>
            <a:ext cx="1752600" cy="952500"/>
          </a:xfrm>
          <a:prstGeom prst="rect">
            <a:avLst/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Общая характеристика населенного пункта: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-количество жителей: 4009 чел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- социально значимых объектов: 5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Котельных: 1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33400" y="1066801"/>
            <a:ext cx="1981200" cy="59531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Директор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Осипов Владимир Павлович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8-302-612-23-9-83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2819400" y="1143001"/>
            <a:ext cx="1600200" cy="595313"/>
          </a:xfrm>
          <a:prstGeom prst="rightArrowCallout">
            <a:avLst>
              <a:gd name="adj1" fmla="val 21463"/>
              <a:gd name="adj2" fmla="val 25000"/>
              <a:gd name="adj3" fmla="val 47521"/>
              <a:gd name="adj4" fmla="val 66667"/>
            </a:avLst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ГУЗ </a:t>
            </a:r>
            <a:r>
              <a:rPr lang="ru-RU" sz="800" dirty="0" err="1" smtClean="0">
                <a:latin typeface="Calibri" pitchFamily="34" charset="0"/>
                <a:cs typeface="Arial" pitchFamily="34" charset="0"/>
              </a:rPr>
              <a:t>Каларская</a:t>
            </a:r>
            <a:r>
              <a:rPr lang="ru-RU" sz="800" dirty="0" smtClean="0">
                <a:latin typeface="Calibri" pitchFamily="34" charset="0"/>
                <a:cs typeface="Arial" pitchFamily="34" charset="0"/>
              </a:rPr>
              <a:t> ЦРБ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err="1" smtClean="0">
                <a:latin typeface="Calibri" pitchFamily="34" charset="0"/>
                <a:cs typeface="Arial" pitchFamily="34" charset="0"/>
              </a:rPr>
              <a:t>Зайков</a:t>
            </a:r>
            <a:r>
              <a:rPr lang="ru-RU" sz="800" dirty="0" smtClean="0">
                <a:latin typeface="Calibri" pitchFamily="34" charset="0"/>
                <a:cs typeface="Arial" pitchFamily="34" charset="0"/>
              </a:rPr>
              <a:t> Николай Вениаминович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8-302-612-23-33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4800610" y="1066800"/>
            <a:ext cx="1457325" cy="838200"/>
          </a:xfrm>
          <a:prstGeom prst="upArrowCallout">
            <a:avLst>
              <a:gd name="adj1" fmla="val 41803"/>
              <a:gd name="adj2" fmla="val 41803"/>
              <a:gd name="adj3" fmla="val 16667"/>
              <a:gd name="adj4" fmla="val 66667"/>
            </a:avLst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ж/</a:t>
            </a:r>
            <a:r>
              <a:rPr lang="ru-RU" sz="800" dirty="0" err="1" smtClean="0">
                <a:latin typeface="Calibri" pitchFamily="34" charset="0"/>
                <a:cs typeface="Arial" pitchFamily="34" charset="0"/>
              </a:rPr>
              <a:t>д</a:t>
            </a:r>
            <a:r>
              <a:rPr lang="ru-RU" sz="800" dirty="0" smtClean="0">
                <a:latin typeface="Calibri" pitchFamily="34" charset="0"/>
                <a:cs typeface="Arial" pitchFamily="34" charset="0"/>
              </a:rPr>
              <a:t> вокзал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вместимость 300 чел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Другова Нина Николаевна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8 800 510 11 11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6705610" y="1066810"/>
            <a:ext cx="1704975" cy="828675"/>
          </a:xfrm>
          <a:prstGeom prst="upArrowCallout">
            <a:avLst>
              <a:gd name="adj1" fmla="val 51437"/>
              <a:gd name="adj2" fmla="val 51437"/>
              <a:gd name="adj3" fmla="val 16667"/>
              <a:gd name="adj4" fmla="val 66667"/>
            </a:avLst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ПСЧ-22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С. Чара ул. Строительная 9А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Горбунов Андрей Федорович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8-302-612-26-01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981210" y="3581410"/>
            <a:ext cx="1914525" cy="600075"/>
          </a:xfrm>
          <a:prstGeom prst="rightArrowCallout">
            <a:avLst>
              <a:gd name="adj1" fmla="val 25000"/>
              <a:gd name="adj2" fmla="val 25000"/>
              <a:gd name="adj3" fmla="val 53175"/>
              <a:gd name="adj4" fmla="val 66667"/>
            </a:avLst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МОУ </a:t>
            </a:r>
            <a:r>
              <a:rPr lang="ru-RU" sz="800" dirty="0" err="1" smtClean="0">
                <a:latin typeface="Calibri" pitchFamily="34" charset="0"/>
                <a:cs typeface="Arial" pitchFamily="34" charset="0"/>
              </a:rPr>
              <a:t>Новочарская</a:t>
            </a:r>
            <a:r>
              <a:rPr lang="ru-RU" sz="800" dirty="0" smtClean="0">
                <a:latin typeface="Calibri" pitchFamily="34" charset="0"/>
                <a:cs typeface="Arial" pitchFamily="34" charset="0"/>
              </a:rPr>
              <a:t> СОШ №2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3-х этажное бетонное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Вместимость 1176 чел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AutoShape 10"/>
          <p:cNvSpPr>
            <a:spLocks noChangeArrowheads="1"/>
          </p:cNvSpPr>
          <p:nvPr/>
        </p:nvSpPr>
        <p:spPr bwMode="auto">
          <a:xfrm>
            <a:off x="3962400" y="3733800"/>
            <a:ext cx="1447800" cy="914400"/>
          </a:xfrm>
          <a:prstGeom prst="upArrowCallout">
            <a:avLst>
              <a:gd name="adj1" fmla="val 38462"/>
              <a:gd name="adj2" fmla="val 38462"/>
              <a:gd name="adj3" fmla="val 16667"/>
              <a:gd name="adj4" fmla="val 66667"/>
            </a:avLst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330" tIns="45670" rIns="91330" bIns="4567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Администрация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3-х этажное здание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err="1" smtClean="0">
                <a:latin typeface="Calibri" pitchFamily="34" charset="0"/>
                <a:cs typeface="Arial" pitchFamily="34" charset="0"/>
              </a:rPr>
              <a:t>Сидоряк</a:t>
            </a:r>
            <a:r>
              <a:rPr lang="ru-RU" sz="800" dirty="0" smtClean="0">
                <a:latin typeface="Calibri" pitchFamily="34" charset="0"/>
                <a:cs typeface="Arial" pitchFamily="34" charset="0"/>
              </a:rPr>
              <a:t> Олег Александрович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latin typeface="Calibri" pitchFamily="34" charset="0"/>
                <a:cs typeface="Arial" pitchFamily="34" charset="0"/>
              </a:rPr>
              <a:t>8 302 612 35 83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33404" y="5181601"/>
          <a:ext cx="8077203" cy="1475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467"/>
                <a:gridCol w="897467"/>
                <a:gridCol w="897467"/>
                <a:gridCol w="736599"/>
                <a:gridCol w="914400"/>
                <a:gridCol w="685800"/>
                <a:gridCol w="914400"/>
                <a:gridCol w="1236136"/>
                <a:gridCol w="897467"/>
              </a:tblGrid>
              <a:tr h="301585">
                <a:tc gridSpan="9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ОБЩАЯ ИНФОРМАЦИЯ</a:t>
                      </a:r>
                      <a:endParaRPr lang="ru-RU" sz="12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9011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Год постройки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Дата последнего капитального ремонта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Количество этажей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Общая высота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Геометрические параметры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Общая площадь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Среднее количество нахождения людей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Кол-во людей, персонала, находящихся в здании  круглосуточно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Количество выходов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4469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1988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-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3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11,75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25,4*19,25</a:t>
                      </a:r>
                    </a:p>
                    <a:p>
                      <a:r>
                        <a:rPr lang="ru-RU" sz="900" dirty="0" smtClean="0"/>
                        <a:t>64*43; 37*13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8208,5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1176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7</a:t>
                      </a:r>
                      <a:endParaRPr lang="ru-RU" sz="9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04810"/>
            <a:ext cx="8229600" cy="45719"/>
          </a:xfrm>
        </p:spPr>
        <p:txBody>
          <a:bodyPr>
            <a:normAutofit fontScale="90000"/>
          </a:bodyPr>
          <a:lstStyle/>
          <a:p>
            <a:endParaRPr lang="ru-RU" sz="24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8418" b="7401"/>
          <a:stretch>
            <a:fillRect/>
          </a:stretch>
        </p:blipFill>
        <p:spPr bwMode="auto">
          <a:xfrm>
            <a:off x="685800" y="1447800"/>
            <a:ext cx="7848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81000" y="304800"/>
            <a:ext cx="8229600" cy="1261884"/>
          </a:xfrm>
          <a:prstGeom prst="rect">
            <a:avLst/>
          </a:prstGeom>
        </p:spPr>
        <p:txBody>
          <a:bodyPr wrap="square" lIns="91330" tIns="45670" rIns="91330" bIns="4567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(план расположения объекта на местности)</a:t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4381500" y="384810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419600" y="39624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4191000" y="2895600"/>
            <a:ext cx="457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229100" y="3314700"/>
            <a:ext cx="762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4572000" y="30480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4572000" y="2743200"/>
            <a:ext cx="1524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70" rIns="91330" bIns="45670"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648200" y="2667010"/>
            <a:ext cx="533400" cy="235229"/>
          </a:xfrm>
          <a:prstGeom prst="rect">
            <a:avLst/>
          </a:prstGeom>
          <a:noFill/>
        </p:spPr>
        <p:txBody>
          <a:bodyPr wrap="square" lIns="91330" tIns="45670" rIns="91330" bIns="45670" rtlCol="0">
            <a:spAutoFit/>
          </a:bodyPr>
          <a:lstStyle/>
          <a:p>
            <a:r>
              <a:rPr lang="ru-RU" sz="900" dirty="0" smtClean="0"/>
              <a:t>ПГ- 1</a:t>
            </a:r>
            <a:endParaRPr lang="ru-RU" sz="900" dirty="0"/>
          </a:p>
        </p:txBody>
      </p:sp>
      <p:sp>
        <p:nvSpPr>
          <p:cNvPr id="18" name="TextBox 17"/>
          <p:cNvSpPr txBox="1"/>
          <p:nvPr/>
        </p:nvSpPr>
        <p:spPr>
          <a:xfrm>
            <a:off x="4191000" y="2895610"/>
            <a:ext cx="457200" cy="235229"/>
          </a:xfrm>
          <a:prstGeom prst="rect">
            <a:avLst/>
          </a:prstGeom>
          <a:noFill/>
        </p:spPr>
        <p:txBody>
          <a:bodyPr wrap="square" lIns="91330" tIns="45670" rIns="91330" bIns="45670" rtlCol="0">
            <a:spAutoFit/>
          </a:bodyPr>
          <a:lstStyle/>
          <a:p>
            <a:r>
              <a:rPr lang="ru-RU" sz="900" dirty="0" smtClean="0"/>
              <a:t>60 м</a:t>
            </a:r>
            <a:endParaRPr lang="ru-RU" sz="900" dirty="0"/>
          </a:p>
        </p:txBody>
      </p:sp>
      <p:sp>
        <p:nvSpPr>
          <p:cNvPr id="19" name="TextBox 18"/>
          <p:cNvSpPr txBox="1"/>
          <p:nvPr/>
        </p:nvSpPr>
        <p:spPr>
          <a:xfrm>
            <a:off x="4267210" y="3429000"/>
            <a:ext cx="413331" cy="235229"/>
          </a:xfrm>
          <a:prstGeom prst="rect">
            <a:avLst/>
          </a:prstGeom>
          <a:noFill/>
        </p:spPr>
        <p:txBody>
          <a:bodyPr wrap="square" lIns="91330" tIns="45670" rIns="91330" bIns="45670" rtlCol="0">
            <a:spAutoFit/>
          </a:bodyPr>
          <a:lstStyle/>
          <a:p>
            <a:r>
              <a:rPr lang="ru-RU" sz="900" dirty="0" smtClean="0"/>
              <a:t>70м</a:t>
            </a:r>
            <a:endParaRPr lang="ru-RU" sz="900" dirty="0"/>
          </a:p>
        </p:txBody>
      </p:sp>
      <p:sp>
        <p:nvSpPr>
          <p:cNvPr id="20" name="TextBox 19"/>
          <p:cNvSpPr txBox="1"/>
          <p:nvPr/>
        </p:nvSpPr>
        <p:spPr>
          <a:xfrm>
            <a:off x="4648200" y="2971800"/>
            <a:ext cx="381000" cy="230731"/>
          </a:xfrm>
          <a:prstGeom prst="rect">
            <a:avLst/>
          </a:prstGeom>
          <a:noFill/>
        </p:spPr>
        <p:txBody>
          <a:bodyPr wrap="square" lIns="91330" tIns="45670" rIns="91330" bIns="45670" rtlCol="0">
            <a:spAutoFit/>
          </a:bodyPr>
          <a:lstStyle/>
          <a:p>
            <a:r>
              <a:rPr lang="ru-RU" sz="900" dirty="0" smtClean="0"/>
              <a:t>50м</a:t>
            </a:r>
            <a:endParaRPr lang="ru-RU" sz="900" dirty="0"/>
          </a:p>
        </p:txBody>
      </p:sp>
      <p:sp>
        <p:nvSpPr>
          <p:cNvPr id="21" name="TextBox 20"/>
          <p:cNvSpPr txBox="1"/>
          <p:nvPr/>
        </p:nvSpPr>
        <p:spPr>
          <a:xfrm rot="559759">
            <a:off x="4191000" y="4114857"/>
            <a:ext cx="685800" cy="369231"/>
          </a:xfrm>
          <a:prstGeom prst="rect">
            <a:avLst/>
          </a:prstGeom>
          <a:noFill/>
        </p:spPr>
        <p:txBody>
          <a:bodyPr wrap="square" lIns="91330" tIns="45670" rIns="91330" bIns="45670" rtlCol="0">
            <a:spAutoFit/>
          </a:bodyPr>
          <a:lstStyle/>
          <a:p>
            <a:r>
              <a:rPr lang="ru-RU" sz="900" dirty="0" err="1" smtClean="0"/>
              <a:t>Моу</a:t>
            </a:r>
            <a:r>
              <a:rPr lang="ru-RU" sz="900" dirty="0" smtClean="0"/>
              <a:t> нсош2</a:t>
            </a: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(план эвакуации 1-го этажа объекта)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director\Desktop\безопасность новая ф-ма\1-ый этаж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22741"/>
            <a:ext cx="7391400" cy="4503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(план эвакуации 2-го этажа объекта)</a:t>
            </a:r>
            <a:endParaRPr lang="ru-RU" sz="2000" dirty="0"/>
          </a:p>
        </p:txBody>
      </p:sp>
      <p:pic>
        <p:nvPicPr>
          <p:cNvPr id="3074" name="Picture 2" descr="C:\Users\director\Desktop\безопасность новая ф-ма\2-ой этаж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1" y="1371600"/>
            <a:ext cx="7543800" cy="47545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(план эвакуации 3-го этажа объекта)</a:t>
            </a:r>
            <a:endParaRPr lang="ru-RU" sz="2000" dirty="0"/>
          </a:p>
        </p:txBody>
      </p:sp>
      <p:pic>
        <p:nvPicPr>
          <p:cNvPr id="4098" name="Picture 2" descr="C:\Users\director\Desktop\безопасность новая ф-ма\паспорт безоп\DSC006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02208"/>
            <a:ext cx="7467600" cy="4823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(оперативно-тактические характеристики объекта)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95409"/>
          <a:ext cx="8229600" cy="5164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4114800"/>
                <a:gridCol w="3581400"/>
              </a:tblGrid>
              <a:tr h="526869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  <a:p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п\п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показателей пожарно-тактической характеристики объекта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Назначение здания</a:t>
                      </a:r>
                      <a:endParaRPr lang="ru-RU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Назначение здания</a:t>
                      </a:r>
                      <a:endParaRPr lang="ru-RU" sz="1100" b="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Степень огнестойкости здания</a:t>
                      </a:r>
                      <a:endParaRPr lang="ru-RU" sz="11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степень огнестойкости 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находящихся людей в здании: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дневное время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ночное время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645 человек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чел.</a:t>
                      </a:r>
                      <a:endParaRPr lang="ru-RU" sz="1100" dirty="0"/>
                    </a:p>
                  </a:txBody>
                  <a:tcPr/>
                </a:tc>
              </a:tr>
              <a:tr h="12649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Строительные и конструктивные особенности здания: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этажность</a:t>
                      </a: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общая высота</a:t>
                      </a: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размеры (геометрические)</a:t>
                      </a: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назначение подвала</a:t>
                      </a: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наличие чердака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тех. этажа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3х этажное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метров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64*43*12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Имеется 1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ru-RU" sz="1100" dirty="0"/>
                    </a:p>
                  </a:txBody>
                  <a:tcPr/>
                </a:tc>
              </a:tr>
              <a:tr h="18745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Строительные конструкции: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/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Наружные стены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Перегородки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Перекрытия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Кровля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Лестничные клетки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Трехслойные  железобетонные стеновые панели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Кирпичные гипсокартонные оштукатуренные по металлическому каркасу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Железобетонные плиты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Предел огнестойкости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мин. (потеря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целостнотсти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Пожарная опасность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умереннопожароопасные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Железобетонные, металлические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ПАСПОРТ ОБЪЕКТА СИСТЕМЫ СОЦИАЛЬНОЙ ЗАЩИТЫ НАСЕЛЕНИЯ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МОУ НОВОЧАРСКАЯ СОШ №2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(оперативно-тактические характеристики объекта)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8229600" cy="5103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3810000"/>
                <a:gridCol w="3810000"/>
              </a:tblGrid>
              <a:tr h="592183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№ </a:t>
                      </a:r>
                      <a:r>
                        <a:rPr lang="ru-RU" sz="1100" dirty="0" err="1" smtClean="0"/>
                        <a:t>п</a:t>
                      </a:r>
                      <a:r>
                        <a:rPr lang="ru-RU" sz="1100" dirty="0" smtClean="0"/>
                        <a:t>/</a:t>
                      </a:r>
                      <a:r>
                        <a:rPr lang="ru-RU" sz="1100" dirty="0" err="1" smtClean="0"/>
                        <a:t>п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Перечень показателей пожарно-тактической характеристики объекта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Значение показателей пожарно-тактической характеристики объекта</a:t>
                      </a:r>
                      <a:endParaRPr lang="ru-RU" sz="14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12649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Строительные материалы: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Перегородки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Горючесть: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умеренногорючие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Воспламеняемость: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умеренновоспламеняемые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Распространение пламени по поверхности: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умереннораспространяемые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Дымообразующая способность: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умеренной дымообразующей способностью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Токсичность: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умеренноопасные</a:t>
                      </a:r>
                      <a:endParaRPr lang="ru-RU" sz="1100" dirty="0"/>
                    </a:p>
                  </a:txBody>
                  <a:tcPr/>
                </a:tc>
              </a:tr>
              <a:tr h="153924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Перекрытия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Горючесть: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нормальногорючие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Воспламеняемость: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умеренновоспламеняемые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Распространение пламени по поверхности: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умереннораспространяющие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Дымообразующая способность: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умеренной дымообразующей способностью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Токсичность: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умеренноопасные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</a:tr>
              <a:tr h="170688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Кровля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Лестничные клетки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Горючесть: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нормальногорючие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Воспламеняемость: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умеренновоспламеняемые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Распространение пламени по поверхности: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умереннораспространяющие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Дымообразующая способность: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умеренной дымообразующей способностью</a:t>
                      </a: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Токсичность: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умеренноопасные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Предел огнестойкости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 часа. (потеря </a:t>
                      </a:r>
                      <a:r>
                        <a:rPr lang="ru-RU" sz="11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целостнотсти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железобетонные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707</Words>
  <PresentationFormat>Экран (4:3)</PresentationFormat>
  <Paragraphs>220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Adobe Acrobat Document</vt:lpstr>
      <vt:lpstr>Электронный паспорт объекта системы социальной защиты населения</vt:lpstr>
      <vt:lpstr>Паспорт объекта системы социальной защиты населения МОУ Новочарская СОШ №2  (снимок со спутника территории объекта)</vt:lpstr>
      <vt:lpstr>ПАСПОРТ ОБЪЕКТА СИСТЕМЫ СОЦИАЛЬНОЙ ЗАЩИТЫ НАСЕЛЕНИЯ МОУ НОВОЧАРСКАЯ СОШ №2 (ОБЩАЯ ИНФОРМАЦИЯ ОБ ОБЪЕКТЕ)</vt:lpstr>
      <vt:lpstr>Слайд 4</vt:lpstr>
      <vt:lpstr>ПАСПОРТ ОБЪЕКТА СИСТЕМЫ СОЦИАЛЬНОЙ ЗАЩИТЫ НАСЕЛЕНИЯ МОУ НОВОЧАРСКАЯ СОШ №2 (план эвакуации 1-го этажа объекта)</vt:lpstr>
      <vt:lpstr>ПАСПОРТ ОБЪЕКТА СИСТЕМЫ СОЦИАЛЬНОЙ ЗАЩИТЫ НАСЕЛЕНИЯ МОУ НОВОЧАРСКАЯ СОШ №2 (план эвакуации 2-го этажа объекта)</vt:lpstr>
      <vt:lpstr>ПАСПОРТ ОБЪЕКТА СИСТЕМЫ СОЦИАЛЬНОЙ ЗАЩИТЫ НАСЕЛЕНИЯ МОУ НОВОЧАРСКАЯ СОШ №2 (план эвакуации 3-го этажа объекта)</vt:lpstr>
      <vt:lpstr>ПАСПОРТ ОБЪЕКТА СИСТЕМЫ СОЦИАЛЬНОЙ ЗАЩИТЫ НАСЕЛЕНИЯ МОУ НОВОЧАРСКАЯ СОШ №2 (оперативно-тактические характеристики объекта)</vt:lpstr>
      <vt:lpstr>ПАСПОРТ ОБЪЕКТА СИСТЕМЫ СОЦИАЛЬНОЙ ЗАЩИТЫ НАСЕЛЕНИЯ МОУ НОВОЧАРСКАЯ СОШ №2 (оперативно-тактические характеристики объекта)</vt:lpstr>
      <vt:lpstr>ПАСПОРТ ОБЪЕКТА СИСТЕМЫ СОЦИАЛЬНОЙ ЗАЩИТЫ НАСЕЛЕНИЯ МОУ НОВОЧАРСКАЯ СОШ №2 (оперативно-тактические характеристики объекта)</vt:lpstr>
      <vt:lpstr>ПАСПОРТ ОБЪЕКТА СИСТЕМЫ СОЦИАЛЬНОЙ ЗАЩИТЫ НАСЕЛЕНИЯ МОУ НОВОЧАРСКАЯ СОШ №2 (оперативно-тактические характеристики объекта)</vt:lpstr>
      <vt:lpstr>ПАСПОРТ ОБЪЕКТА СИСТЕМЫ СОЦИАЛЬНОЙ ЗАЩИТЫ НАСЕЛЕНИЯ МОУ НОВОЧАРСКАЯ СОШ №2 (лист учета проверки надзорными органами)</vt:lpstr>
      <vt:lpstr>ПАСПОРТ ОБЪЕКТА СИСТЕМЫ СОЦИАЛЬНОЙ ЗАЩИТЫ НАСЕЛЕНИЯ МОУ НОВОЧАРСКАЯ СОШ №2 (декларация пожарной безопасности)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паспорт объекта системы социальной защиты населения</dc:title>
  <dc:creator>director</dc:creator>
  <cp:lastModifiedBy>director</cp:lastModifiedBy>
  <cp:revision>73</cp:revision>
  <dcterms:created xsi:type="dcterms:W3CDTF">2017-01-27T10:04:28Z</dcterms:created>
  <dcterms:modified xsi:type="dcterms:W3CDTF">2017-01-29T14:14:47Z</dcterms:modified>
</cp:coreProperties>
</file>