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4" r:id="rId2"/>
    <p:sldId id="257" r:id="rId3"/>
    <p:sldId id="265" r:id="rId4"/>
    <p:sldId id="274" r:id="rId5"/>
    <p:sldId id="267" r:id="rId6"/>
    <p:sldId id="258" r:id="rId7"/>
    <p:sldId id="275" r:id="rId8"/>
    <p:sldId id="276" r:id="rId9"/>
    <p:sldId id="277" r:id="rId10"/>
    <p:sldId id="279" r:id="rId11"/>
    <p:sldId id="278" r:id="rId12"/>
    <p:sldId id="280" r:id="rId13"/>
    <p:sldId id="281" r:id="rId14"/>
    <p:sldId id="284" r:id="rId15"/>
    <p:sldId id="282" r:id="rId16"/>
    <p:sldId id="285" r:id="rId17"/>
    <p:sldId id="273" r:id="rId18"/>
    <p:sldId id="269" r:id="rId19"/>
  </p:sldIdLst>
  <p:sldSz cx="9144000" cy="6858000" type="screen4x3"/>
  <p:notesSz cx="6669088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2" autoAdjust="0"/>
  </p:normalViewPr>
  <p:slideViewPr>
    <p:cSldViewPr>
      <p:cViewPr>
        <p:scale>
          <a:sx n="110" d="100"/>
          <a:sy n="110" d="100"/>
        </p:scale>
        <p:origin x="-16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ABC22-0D9B-4E0D-9B45-C192D8F2A4F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86169-7773-4B9B-8108-CCB0359CC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47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oot@fcris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496944" cy="4392487"/>
          </a:xfrm>
        </p:spPr>
        <p:txBody>
          <a:bodyPr>
            <a:noAutofit/>
          </a:bodyPr>
          <a:lstStyle/>
          <a:p>
            <a:r>
              <a:rPr lang="ru-RU" sz="2800" b="1" dirty="0"/>
              <a:t>ОБУЧАЮЩАЯ (ПРОСВЕТИТЕЛЬСКАЯ) ПРОГРАММА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по вопросам здорового питания </a:t>
            </a:r>
            <a:r>
              <a:rPr lang="ru-RU" sz="2800" b="1" dirty="0" smtClean="0"/>
              <a:t>населения, </a:t>
            </a:r>
            <a:r>
              <a:rPr lang="ru-RU" sz="2800" b="1" dirty="0" smtClean="0">
                <a:solidFill>
                  <a:srgbClr val="002060"/>
                </a:solidFill>
              </a:rPr>
              <a:t>проживающего </a:t>
            </a:r>
            <a:r>
              <a:rPr lang="ru-RU" sz="2800" b="1" dirty="0">
                <a:solidFill>
                  <a:srgbClr val="002060"/>
                </a:solidFill>
              </a:rPr>
              <a:t>на территориях с особенностями в части воздействия факторов окружающей среды </a:t>
            </a:r>
            <a:r>
              <a:rPr lang="ru-RU" sz="2800" b="1" dirty="0"/>
              <a:t>(дефицит микро- и </a:t>
            </a:r>
            <a:r>
              <a:rPr lang="ru-RU" sz="2800" b="1" dirty="0" err="1"/>
              <a:t>макронутриентов</a:t>
            </a:r>
            <a:r>
              <a:rPr lang="ru-RU" sz="2800" b="1" dirty="0"/>
              <a:t>, климатические условия</a:t>
            </a:r>
            <a:r>
              <a:rPr lang="ru-RU" sz="2800" b="1" dirty="0" smtClean="0"/>
              <a:t>)</a:t>
            </a:r>
            <a:r>
              <a:rPr lang="ru-RU" sz="2800" b="1" dirty="0"/>
              <a:t> </a:t>
            </a:r>
            <a:endParaRPr lang="ru-RU" sz="2800" dirty="0"/>
          </a:p>
        </p:txBody>
      </p:sp>
      <p:pic>
        <p:nvPicPr>
          <p:cNvPr id="1026" name="Picture 2" descr="https://fcrisk.ru/sites/all/themes/fcrisk_2015/img/logo-fcr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" y="260648"/>
            <a:ext cx="781908" cy="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1244" y="260648"/>
            <a:ext cx="4946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ФБУН ФЕДЕРАЛЬНЫЙ НАУЧНЫЙ ЦЕНТР </a:t>
            </a:r>
          </a:p>
          <a:p>
            <a:r>
              <a:rPr lang="ru-RU" dirty="0" smtClean="0"/>
              <a:t>МЕДИКО-ПРОФИЛАКТИЧЕСКИХ ТЕХНОЛОГИЙ</a:t>
            </a:r>
          </a:p>
          <a:p>
            <a:r>
              <a:rPr lang="ru-RU" dirty="0" smtClean="0"/>
              <a:t>УПРАВЛЕНИЯ РИСКАМИ ЗДОРОВЬЮ НАСЕЛЕНИЯ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3" y="5445224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Докладчик: зав. отделом анализа риска для здоровья ФНЦ Медико-профилактических технологий </a:t>
            </a:r>
          </a:p>
          <a:p>
            <a:r>
              <a:rPr lang="ru-RU" sz="1600" dirty="0" smtClean="0"/>
              <a:t>управления рисками здоровью населения,</a:t>
            </a:r>
          </a:p>
          <a:p>
            <a:r>
              <a:rPr lang="ru-RU" sz="1600" dirty="0"/>
              <a:t>д</a:t>
            </a:r>
            <a:r>
              <a:rPr lang="ru-RU" sz="1600" dirty="0" smtClean="0"/>
              <a:t>оцент кафедры гигиены медико-профилактического факультета ПГМУ им. академика Е.А. Вагнера, </a:t>
            </a:r>
          </a:p>
          <a:p>
            <a:r>
              <a:rPr lang="ru-RU" sz="1600" dirty="0" smtClean="0"/>
              <a:t>канд. мед. наук </a:t>
            </a:r>
          </a:p>
          <a:p>
            <a:r>
              <a:rPr lang="ru-RU" sz="1600" i="1" dirty="0" smtClean="0"/>
              <a:t>Лир Дарья Николаевна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21982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3600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Механизмы реализации </a:t>
            </a:r>
            <a:r>
              <a:rPr lang="ru-RU" sz="2800" b="1" dirty="0" smtClean="0">
                <a:solidFill>
                  <a:srgbClr val="C00000"/>
                </a:solidFill>
              </a:rPr>
              <a:t>обучающих программ</a:t>
            </a:r>
            <a:endParaRPr lang="ru-RU" sz="2800" dirty="0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89013"/>
              </p:ext>
            </p:extLst>
          </p:nvPr>
        </p:nvGraphicFramePr>
        <p:xfrm>
          <a:off x="395536" y="764704"/>
          <a:ext cx="8280920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92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Федеральная служба по надзору в сфере защиты прав потребителей и благополучия человека (</a:t>
                      </a:r>
                      <a:r>
                        <a:rPr lang="ru-RU" sz="1600" dirty="0" err="1">
                          <a:effectLst/>
                        </a:rPr>
                        <a:t>Роспотребнадзор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03016"/>
              </p:ext>
            </p:extLst>
          </p:nvPr>
        </p:nvGraphicFramePr>
        <p:xfrm>
          <a:off x="1403648" y="1556792"/>
          <a:ext cx="6264696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696"/>
              </a:tblGrid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Научно-методические центры по вопросам здорового питания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34906"/>
              </p:ext>
            </p:extLst>
          </p:nvPr>
        </p:nvGraphicFramePr>
        <p:xfrm>
          <a:off x="1403648" y="2132856"/>
          <a:ext cx="6264696" cy="245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696"/>
              </a:tblGrid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Территориальные органы и организации </a:t>
                      </a:r>
                      <a:r>
                        <a:rPr lang="ru-RU" sz="1400" dirty="0" err="1">
                          <a:effectLst/>
                        </a:rPr>
                        <a:t>Роспотребнадзора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35381"/>
              </p:ext>
            </p:extLst>
          </p:nvPr>
        </p:nvGraphicFramePr>
        <p:xfrm>
          <a:off x="395536" y="2636912"/>
          <a:ext cx="8280920" cy="1467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3788"/>
                <a:gridCol w="4407132"/>
              </a:tblGrid>
              <a:tr h="1056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Немедицинские организации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образовательные организации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63055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    (ДОО, СОШ, СПО, ДО, ВО и др.)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Медицинские организации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центры здоровья детей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центры здоровья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центры медицинской профилактики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центры общественного здоровья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effectLst/>
                        </a:rPr>
                        <a:t>- амбулаторно-поликлинические подразделения медицинских организаций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084"/>
              </p:ext>
            </p:extLst>
          </p:nvPr>
        </p:nvGraphicFramePr>
        <p:xfrm>
          <a:off x="395536" y="4365104"/>
          <a:ext cx="8280920" cy="1086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5046"/>
                <a:gridCol w="4345874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Формы и средства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Устная форма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- занятия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(лекции, беседы), игры, викторины, конкурсы, 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Печатная продукция</a:t>
                      </a:r>
                      <a:r>
                        <a:rPr lang="ru-RU" sz="1100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-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памятки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, буклеты, календари,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закладки,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Дистанционная</a:t>
                      </a:r>
                      <a:r>
                        <a:rPr lang="ru-RU" sz="1100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форма 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-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видеофильмы, тематические сайты (разделы) 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Устная форма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- консультации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, школы здоровья,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  <a:effectLst/>
                        </a:rPr>
                        <a:t>флеш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-мобы, 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Печатная продукция</a:t>
                      </a:r>
                      <a:r>
                        <a:rPr lang="ru-RU" sz="1100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-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памятки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, буклеты, календари,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закладки 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Дистанционная форма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- видеофильмы, тематические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сайты (разделы)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287009"/>
              </p:ext>
            </p:extLst>
          </p:nvPr>
        </p:nvGraphicFramePr>
        <p:xfrm>
          <a:off x="395536" y="5661248"/>
          <a:ext cx="8280920" cy="1046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8020"/>
                <a:gridCol w="4312900"/>
              </a:tblGrid>
              <a:tr h="3762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Целевая аудитория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дети, подростки, как воспитанники и обучающиеся,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родители (законные представители)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дети, подростки,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декретированные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группы населения,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беременные и кормящие женщины,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Пациенты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Стрелка вниз 34"/>
          <p:cNvSpPr/>
          <p:nvPr/>
        </p:nvSpPr>
        <p:spPr>
          <a:xfrm>
            <a:off x="3995936" y="1340768"/>
            <a:ext cx="360040" cy="21602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3995936" y="1844824"/>
            <a:ext cx="360040" cy="21602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267744" y="2348880"/>
            <a:ext cx="360040" cy="21602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5868144" y="2348880"/>
            <a:ext cx="360040" cy="21602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5940152" y="4077072"/>
            <a:ext cx="360040" cy="21602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2280320" y="4077072"/>
            <a:ext cx="360040" cy="21602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5940152" y="5466157"/>
            <a:ext cx="360040" cy="21602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2267744" y="5466157"/>
            <a:ext cx="360040" cy="21602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4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2800" b="1" dirty="0">
                <a:solidFill>
                  <a:srgbClr val="C00000"/>
                </a:solidFill>
              </a:rPr>
              <a:t>Целевая аудитория программы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1700" b="1" dirty="0" smtClean="0">
                <a:solidFill>
                  <a:srgbClr val="1F497D"/>
                </a:solidFill>
              </a:rPr>
              <a:t>по </a:t>
            </a:r>
            <a:r>
              <a:rPr lang="ru-RU" sz="1700" b="1" dirty="0">
                <a:solidFill>
                  <a:srgbClr val="1F497D"/>
                </a:solidFill>
              </a:rPr>
              <a:t>вопросам здорового питания для групп населения, проживающих на территориях с особенностями в части воздействия факторов окружающей среды (дефицит микро- и </a:t>
            </a:r>
            <a:r>
              <a:rPr lang="ru-RU" sz="1700" b="1" dirty="0" err="1">
                <a:solidFill>
                  <a:srgbClr val="1F497D"/>
                </a:solidFill>
              </a:rPr>
              <a:t>макронутриентов</a:t>
            </a:r>
            <a:r>
              <a:rPr lang="ru-RU" sz="1700" b="1" dirty="0">
                <a:solidFill>
                  <a:srgbClr val="1F497D"/>
                </a:solidFill>
              </a:rPr>
              <a:t>, климатические условия</a:t>
            </a:r>
            <a:r>
              <a:rPr lang="ru-RU" sz="1700" b="1" dirty="0" smtClean="0">
                <a:solidFill>
                  <a:srgbClr val="1F497D"/>
                </a:solidFill>
              </a:rPr>
              <a:t>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57400"/>
            <a:ext cx="8424936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dirty="0" smtClean="0"/>
              <a:t>Согласно </a:t>
            </a:r>
            <a:r>
              <a:rPr lang="ru-RU" sz="2900" dirty="0"/>
              <a:t>утвержденной статистической форме 15-20 «Сведения о мероприятиях по информированию населения по вопросам здорового питания, проведенных в рамках федерального проекта «Укрепление общественного здоровья» национального проекта «Демография» целевая аудитория </a:t>
            </a:r>
            <a:r>
              <a:rPr lang="ru-RU" sz="2900" b="1" dirty="0"/>
              <a:t>не имеет ограничений</a:t>
            </a:r>
            <a:r>
              <a:rPr lang="ru-RU" sz="2900" dirty="0"/>
              <a:t>. </a:t>
            </a:r>
            <a:endParaRPr lang="ru-RU" sz="29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Приоритетная </a:t>
            </a:r>
            <a:r>
              <a:rPr lang="ru-RU" sz="3400" b="1" dirty="0">
                <a:solidFill>
                  <a:srgbClr val="C00000"/>
                </a:solidFill>
              </a:rPr>
              <a:t>аудитория:</a:t>
            </a:r>
          </a:p>
          <a:p>
            <a:r>
              <a:rPr lang="ru-RU" sz="3400" dirty="0"/>
              <a:t>все население, </a:t>
            </a:r>
            <a:r>
              <a:rPr lang="ru-RU" sz="3400" b="1" dirty="0"/>
              <a:t>проживающее на территориях с высокой антропогенной нагрузкой и/или с неблагоприятными природными (климатическими) </a:t>
            </a:r>
            <a:r>
              <a:rPr lang="ru-RU" sz="3400" b="1" dirty="0" smtClean="0"/>
              <a:t>условиями</a:t>
            </a:r>
          </a:p>
          <a:p>
            <a:pPr marL="0" indent="0">
              <a:buNone/>
            </a:pPr>
            <a:endParaRPr lang="ru-RU" sz="3400" b="1" dirty="0"/>
          </a:p>
          <a:p>
            <a:r>
              <a:rPr lang="ru-RU" sz="3400" b="1" dirty="0" smtClean="0"/>
              <a:t>детское </a:t>
            </a:r>
            <a:r>
              <a:rPr lang="ru-RU" sz="3400" b="1" dirty="0"/>
              <a:t>население</a:t>
            </a:r>
            <a:r>
              <a:rPr lang="ru-RU" sz="3400" dirty="0"/>
              <a:t>, </a:t>
            </a:r>
            <a:r>
              <a:rPr lang="ru-RU" sz="3400" dirty="0" smtClean="0"/>
              <a:t>учащиеся общеобразовательных организаций</a:t>
            </a:r>
          </a:p>
          <a:p>
            <a:pPr marL="0" indent="0">
              <a:buNone/>
            </a:pPr>
            <a:endParaRPr lang="ru-RU" sz="3400" b="1" dirty="0"/>
          </a:p>
          <a:p>
            <a:r>
              <a:rPr lang="ru-RU" sz="3400" b="1" dirty="0" smtClean="0"/>
              <a:t>специалисты</a:t>
            </a:r>
            <a:r>
              <a:rPr lang="ru-RU" sz="3400" dirty="0" smtClean="0"/>
              <a:t> </a:t>
            </a:r>
            <a:r>
              <a:rPr lang="ru-RU" sz="3400" dirty="0"/>
              <a:t>профильных направлений научных и практических </a:t>
            </a:r>
            <a:r>
              <a:rPr lang="ru-RU" sz="3400" dirty="0" smtClean="0"/>
              <a:t>организаций</a:t>
            </a:r>
            <a:endParaRPr lang="ru-RU" sz="3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38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09921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Организационно-подготовительная работа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26151"/>
              </p:ext>
            </p:extLst>
          </p:nvPr>
        </p:nvGraphicFramePr>
        <p:xfrm>
          <a:off x="611560" y="2399072"/>
          <a:ext cx="2664296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effectLst/>
                        </a:rPr>
                        <a:t>Территориальные органы и организации </a:t>
                      </a:r>
                      <a:r>
                        <a:rPr lang="ru-RU" sz="2400" dirty="0" err="1">
                          <a:effectLst/>
                        </a:rPr>
                        <a:t>Роспотребнадзора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874155"/>
              </p:ext>
            </p:extLst>
          </p:nvPr>
        </p:nvGraphicFramePr>
        <p:xfrm>
          <a:off x="5090160" y="3493784"/>
          <a:ext cx="3168352" cy="137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/>
              </a:tblGrid>
              <a:tr h="1375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Региональные органы Министерства здравоохранения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151507"/>
              </p:ext>
            </p:extLst>
          </p:nvPr>
        </p:nvGraphicFramePr>
        <p:xfrm>
          <a:off x="5090160" y="1700808"/>
          <a:ext cx="3168352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Региональные </a:t>
                      </a:r>
                      <a:r>
                        <a:rPr lang="ru-RU" sz="2400" dirty="0">
                          <a:effectLst/>
                        </a:rPr>
                        <a:t>органы </a:t>
                      </a:r>
                      <a:r>
                        <a:rPr lang="ru-RU" sz="2400" dirty="0" smtClean="0">
                          <a:effectLst/>
                        </a:rPr>
                        <a:t>Министерства (департаменты)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образования и науки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 rot="16200000">
            <a:off x="3837936" y="2701402"/>
            <a:ext cx="504056" cy="1053137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27984" y="967503"/>
            <a:ext cx="449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- Межведомственное взаимодействие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5280" y="5013176"/>
            <a:ext cx="86825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/>
              <a:t>Письмо о необходимости сотрудничества для реализации мероприятий </a:t>
            </a:r>
          </a:p>
          <a:p>
            <a:r>
              <a:rPr lang="ru-RU" sz="2000" b="1" dirty="0" smtClean="0"/>
              <a:t>в рамках НП «Демография», ФП «Укрепление общественного здоровья»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Передача </a:t>
            </a:r>
            <a:r>
              <a:rPr lang="ru-RU" sz="2000" b="1" dirty="0"/>
              <a:t>материалов обучающей программы специалистам </a:t>
            </a:r>
            <a:endParaRPr lang="ru-RU" sz="2000" b="1" dirty="0" smtClean="0"/>
          </a:p>
          <a:p>
            <a:r>
              <a:rPr lang="ru-RU" sz="2000" b="1" dirty="0" smtClean="0"/>
              <a:t>организаций </a:t>
            </a:r>
            <a:r>
              <a:rPr lang="ru-RU" sz="2000" b="1" dirty="0"/>
              <a:t>образования и </a:t>
            </a:r>
            <a:r>
              <a:rPr lang="ru-RU" sz="2000" b="1" dirty="0" smtClean="0"/>
              <a:t>здравоохранения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Методическое сопровождение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584" y="892407"/>
            <a:ext cx="4027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b="1" dirty="0" smtClean="0"/>
              <a:t>Определение ответственных лиц</a:t>
            </a:r>
          </a:p>
          <a:p>
            <a:pPr marL="342900" indent="-342900">
              <a:buFontTx/>
              <a:buChar char="-"/>
            </a:pPr>
            <a:r>
              <a:rPr lang="ru-RU" b="1" dirty="0" smtClean="0"/>
              <a:t>Изучение материалов обучающей </a:t>
            </a:r>
          </a:p>
          <a:p>
            <a:r>
              <a:rPr lang="ru-RU" b="1" dirty="0" smtClean="0"/>
              <a:t>Программы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Составление «Дорожной карты»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794" y="692696"/>
            <a:ext cx="89289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6046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 использованием очных форм</a:t>
            </a: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46" y="116632"/>
            <a:ext cx="8944616" cy="70609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Реализация обучающих (просветительских) программ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892530"/>
              </p:ext>
            </p:extLst>
          </p:nvPr>
        </p:nvGraphicFramePr>
        <p:xfrm>
          <a:off x="566246" y="1844824"/>
          <a:ext cx="3168352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Образовательные организации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69902"/>
              </p:ext>
            </p:extLst>
          </p:nvPr>
        </p:nvGraphicFramePr>
        <p:xfrm>
          <a:off x="3841801" y="1484784"/>
          <a:ext cx="5049543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9543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уроки,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лекционные и практические занятия в составе факультативного курса по основам безопасности жизнедеятельности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851920" y="2708920"/>
            <a:ext cx="5040560" cy="73866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В соответствии с </a:t>
            </a:r>
            <a:r>
              <a:rPr lang="ru-RU" sz="1400" b="1" dirty="0" smtClean="0"/>
              <a:t>ФГОС среднего </a:t>
            </a:r>
            <a:r>
              <a:rPr lang="ru-RU" sz="1400" b="1" dirty="0"/>
              <a:t>общего образования курс «Основы безопасности жизнедеятельности» должен обеспечить </a:t>
            </a:r>
            <a:r>
              <a:rPr lang="ru-RU" sz="1400" b="1" dirty="0" smtClean="0"/>
              <a:t>формирование навыков ЗОЖ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41801" y="3573016"/>
            <a:ext cx="504056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Тематические праздники, конкурсы, </a:t>
            </a:r>
          </a:p>
          <a:p>
            <a:r>
              <a:rPr lang="ru-RU" b="1" dirty="0">
                <a:solidFill>
                  <a:schemeClr val="bg1"/>
                </a:solidFill>
              </a:rPr>
              <a:t>М</a:t>
            </a:r>
            <a:r>
              <a:rPr lang="ru-RU" b="1" dirty="0" smtClean="0">
                <a:solidFill>
                  <a:schemeClr val="bg1"/>
                </a:solidFill>
              </a:rPr>
              <a:t>ассовые акции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41801" y="4348464"/>
            <a:ext cx="5060797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Формы и средства печатной продукции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37463"/>
              </p:ext>
            </p:extLst>
          </p:nvPr>
        </p:nvGraphicFramePr>
        <p:xfrm>
          <a:off x="539552" y="5301208"/>
          <a:ext cx="3168352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Медицинские организации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01060"/>
              </p:ext>
            </p:extLst>
          </p:nvPr>
        </p:nvGraphicFramePr>
        <p:xfrm>
          <a:off x="3832818" y="5301208"/>
          <a:ext cx="5049543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9543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Консультации , школы-здоровья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20641" y="822819"/>
            <a:ext cx="89289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67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46" y="116632"/>
            <a:ext cx="8944616" cy="70609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Реализация обучающих (просветительских) программ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0852" y="77295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С использованием дистанционных форм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9390" y="1377618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/>
              <a:t>Тематические сайты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/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/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/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/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Программный продукт  ФБУН «Новосибирский НИИ гигиены»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11878" r="4717" b="19180"/>
          <a:stretch/>
        </p:blipFill>
        <p:spPr bwMode="auto">
          <a:xfrm>
            <a:off x="753231" y="1772816"/>
            <a:ext cx="3326900" cy="201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r="5044" b="35194"/>
          <a:stretch/>
        </p:blipFill>
        <p:spPr bwMode="auto">
          <a:xfrm>
            <a:off x="4610533" y="1873490"/>
            <a:ext cx="4261785" cy="191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11960" y="1377604"/>
            <a:ext cx="4776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/>
              <a:t>Информация на сайтах </a:t>
            </a:r>
            <a:r>
              <a:rPr lang="ru-RU" b="1" dirty="0" err="1" smtClean="0"/>
              <a:t>Роспотребнадзора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7" r="2223" b="24966"/>
          <a:stretch/>
        </p:blipFill>
        <p:spPr bwMode="auto">
          <a:xfrm>
            <a:off x="4315652" y="4516939"/>
            <a:ext cx="3942623" cy="202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5" r="3081" b="12113"/>
          <a:stretch/>
        </p:blipFill>
        <p:spPr bwMode="auto">
          <a:xfrm>
            <a:off x="931941" y="4643823"/>
            <a:ext cx="3148190" cy="194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46036" y="772954"/>
            <a:ext cx="89289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79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0081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Программный продукт ФНЦ МПТ УРЗН: Образовательный ресурс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Обучающая программа по </a:t>
            </a:r>
            <a:r>
              <a:rPr lang="ru-RU" sz="1800" b="1" dirty="0"/>
              <a:t>вопросам здорового питания населения, проживающего на территориях с особенностями в части воздействия факторов окружающей среды (дефицит микро- и </a:t>
            </a:r>
            <a:r>
              <a:rPr lang="ru-RU" sz="1800" b="1" dirty="0" err="1"/>
              <a:t>макронутриентов</a:t>
            </a:r>
            <a:r>
              <a:rPr lang="ru-RU" sz="1800" b="1" dirty="0"/>
              <a:t>, климатические условия)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2" r="2521" b="11911"/>
          <a:stretch/>
        </p:blipFill>
        <p:spPr bwMode="auto">
          <a:xfrm>
            <a:off x="5220072" y="1547351"/>
            <a:ext cx="3657600" cy="227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t="12318" r="15300" b="6688"/>
          <a:stretch/>
        </p:blipFill>
        <p:spPr bwMode="auto">
          <a:xfrm>
            <a:off x="87157" y="1628800"/>
            <a:ext cx="504255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18948" r="16705" b="13579"/>
          <a:stretch/>
        </p:blipFill>
        <p:spPr bwMode="auto">
          <a:xfrm>
            <a:off x="5220072" y="3858469"/>
            <a:ext cx="3657600" cy="282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42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24580" r="14611" b="9889"/>
          <a:stretch/>
        </p:blipFill>
        <p:spPr bwMode="auto">
          <a:xfrm>
            <a:off x="3059832" y="1752655"/>
            <a:ext cx="3124067" cy="227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28718" r="14077" b="10451"/>
          <a:stretch/>
        </p:blipFill>
        <p:spPr bwMode="auto">
          <a:xfrm>
            <a:off x="3075047" y="3284984"/>
            <a:ext cx="3124630" cy="208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 t="28178" r="15895" b="26529"/>
          <a:stretch/>
        </p:blipFill>
        <p:spPr bwMode="auto">
          <a:xfrm>
            <a:off x="3059832" y="5013176"/>
            <a:ext cx="3093636" cy="15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8" t="15388" r="15304" b="10671"/>
          <a:stretch/>
        </p:blipFill>
        <p:spPr bwMode="auto">
          <a:xfrm>
            <a:off x="35861" y="1658963"/>
            <a:ext cx="2951963" cy="24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8" t="14807" r="15394" b="10298"/>
          <a:stretch/>
        </p:blipFill>
        <p:spPr bwMode="auto">
          <a:xfrm>
            <a:off x="6230476" y="1658964"/>
            <a:ext cx="2913524" cy="241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0081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Программный продукт ФНЦ МПТ УРЗН: Образовательный ресурс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Обучающая программа по </a:t>
            </a:r>
            <a:r>
              <a:rPr lang="ru-RU" sz="1800" b="1" dirty="0"/>
              <a:t>вопросам здорового питания населения, проживающего на территориях с особенностями в части воздействия факторов окружающей среды (дефицит микро- и </a:t>
            </a:r>
            <a:r>
              <a:rPr lang="ru-RU" sz="1800" b="1" dirty="0" err="1"/>
              <a:t>макронутриентов</a:t>
            </a:r>
            <a:r>
              <a:rPr lang="ru-RU" sz="1800" b="1" dirty="0"/>
              <a:t>, климатические условия) </a:t>
            </a:r>
          </a:p>
        </p:txBody>
      </p:sp>
    </p:spTree>
    <p:extLst>
      <p:ext uri="{BB962C8B-B14F-4D97-AF65-F5344CB8AC3E}">
        <p14:creationId xmlns:p14="http://schemas.microsoft.com/office/powerpoint/2010/main" val="1017230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934" y="620688"/>
            <a:ext cx="3385693" cy="1813328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Охват населения:</a:t>
            </a:r>
          </a:p>
          <a:p>
            <a:pPr marL="0" indent="0">
              <a:buNone/>
            </a:pPr>
            <a:r>
              <a:rPr lang="ru-RU" sz="1600" dirty="0" smtClean="0"/>
              <a:t>2020 год – 5 млн. человек</a:t>
            </a:r>
          </a:p>
          <a:p>
            <a:pPr marL="0" indent="0">
              <a:buNone/>
            </a:pPr>
            <a:r>
              <a:rPr lang="ru-RU" sz="1600" dirty="0" smtClean="0"/>
              <a:t>2021 год – 10 млн. человек</a:t>
            </a:r>
          </a:p>
          <a:p>
            <a:pPr marL="0" indent="0">
              <a:buNone/>
            </a:pPr>
            <a:r>
              <a:rPr lang="ru-RU" sz="1600" dirty="0" smtClean="0"/>
              <a:t>2022 год – 15 млн. человек</a:t>
            </a:r>
          </a:p>
          <a:p>
            <a:pPr marL="0" indent="0">
              <a:buNone/>
            </a:pPr>
            <a:r>
              <a:rPr lang="ru-RU" sz="1600" dirty="0" smtClean="0"/>
              <a:t>2023 год – 20 млн. человек</a:t>
            </a:r>
          </a:p>
          <a:p>
            <a:pPr marL="0" indent="0">
              <a:buNone/>
            </a:pPr>
            <a:r>
              <a:rPr lang="ru-RU" sz="1600" dirty="0" smtClean="0"/>
              <a:t>2024 год – 30 млн. человек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2537" y="104314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Планируемые </a:t>
            </a:r>
            <a:r>
              <a:rPr lang="ru-RU" sz="2400" b="1" dirty="0" smtClean="0">
                <a:solidFill>
                  <a:srgbClr val="C00000"/>
                </a:solidFill>
              </a:rPr>
              <a:t>результаты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endParaRPr lang="ru-RU" sz="1600" b="1" dirty="0" smtClean="0"/>
          </a:p>
          <a:p>
            <a:r>
              <a:rPr lang="ru-RU" sz="1600" b="1" dirty="0" smtClean="0"/>
              <a:t>Критерии </a:t>
            </a:r>
            <a:r>
              <a:rPr lang="ru-RU" sz="1600" b="1" dirty="0"/>
              <a:t>эффективности </a:t>
            </a:r>
            <a:r>
              <a:rPr lang="ru-RU" sz="1600" b="1" dirty="0">
                <a:solidFill>
                  <a:srgbClr val="FF0000"/>
                </a:solidFill>
              </a:rPr>
              <a:t>для оценки оперативного результата </a:t>
            </a:r>
            <a:r>
              <a:rPr lang="ru-RU" sz="1600" b="1" dirty="0"/>
              <a:t>освоения обучающей программы: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приобретение </a:t>
            </a:r>
            <a:r>
              <a:rPr lang="ru-RU" sz="1600" dirty="0"/>
              <a:t>знаний в сфере здорового питания, и его особенностей, способствующих снижению сопряженных со средой обитания рисков здоровью (антропогенное воздействие, биогеохимические провинции, климатические условия);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формирование </a:t>
            </a:r>
            <a:r>
              <a:rPr lang="ru-RU" sz="1600" dirty="0"/>
              <a:t>ответственного пищевого поведения, способствующего снижению потребления критически значимых для здоровья населения пищевых веществ (пищевой соли, сахара, жира, включая НЖК и трансизомеры), а также увеличение потребления овощей и фруктов;</a:t>
            </a:r>
          </a:p>
          <a:p>
            <a:r>
              <a:rPr lang="ru-RU" sz="1600" b="1" dirty="0"/>
              <a:t>Критерии эффективности </a:t>
            </a:r>
            <a:r>
              <a:rPr lang="ru-RU" sz="1600" b="1" dirty="0">
                <a:solidFill>
                  <a:srgbClr val="FF0000"/>
                </a:solidFill>
              </a:rPr>
              <a:t>для оценки отсроченного результата </a:t>
            </a:r>
            <a:r>
              <a:rPr lang="ru-RU" sz="1600" b="1" dirty="0"/>
              <a:t>освоения обучающей программы: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снижение </a:t>
            </a:r>
            <a:r>
              <a:rPr lang="ru-RU" sz="1600" dirty="0"/>
              <a:t>распространенности алиментарно-зависимых заболеваний – избыточной массы тела, ожирения;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снижение </a:t>
            </a:r>
            <a:r>
              <a:rPr lang="ru-RU" sz="1600" dirty="0"/>
              <a:t>распространенности </a:t>
            </a:r>
            <a:r>
              <a:rPr lang="ru-RU" sz="1600" dirty="0" err="1"/>
              <a:t>микронутриентной</a:t>
            </a:r>
            <a:r>
              <a:rPr lang="ru-RU" sz="1600" dirty="0"/>
              <a:t> недостаточности – дефицита йода, витаминов;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снижение </a:t>
            </a:r>
            <a:r>
              <a:rPr lang="ru-RU" sz="1600" dirty="0"/>
              <a:t>распространенности заболеваний, сопряженных с особенностями среды обитания – хронических болезней органов дыхания, в том числе с </a:t>
            </a:r>
            <a:r>
              <a:rPr lang="ru-RU" sz="1600" dirty="0" err="1"/>
              <a:t>аллергокомпонентом</a:t>
            </a:r>
            <a:r>
              <a:rPr lang="ru-RU" sz="1600" dirty="0"/>
              <a:t> (бронхиальной астмы, аллергический ринит), эндемического зоба, прежде всего среди детского 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увеличение </a:t>
            </a:r>
            <a:r>
              <a:rPr lang="ru-RU" sz="1600" dirty="0"/>
              <a:t>ожидаемой продолжительности здоровой жизни,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увеличение </a:t>
            </a:r>
            <a:r>
              <a:rPr lang="ru-RU" sz="1600" dirty="0"/>
              <a:t>доли граждан, ведущих здоровый образ жизни.</a:t>
            </a:r>
          </a:p>
        </p:txBody>
      </p:sp>
    </p:spTree>
    <p:extLst>
      <p:ext uri="{BB962C8B-B14F-4D97-AF65-F5344CB8AC3E}">
        <p14:creationId xmlns:p14="http://schemas.microsoft.com/office/powerpoint/2010/main" val="397464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5832648" cy="7486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Благодарим за внимание!</a:t>
            </a:r>
            <a:endParaRPr lang="ru-RU" b="1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https://fcrisk.ru/sites/all/themes/fcrisk_2015/img/logo-fcr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66876"/>
            <a:ext cx="781908" cy="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5185" y="2796165"/>
            <a:ext cx="4946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ФБУН ФЕДЕРАЛЬНЫЙ НАУЧНЫЙ ЦЕНТР </a:t>
            </a:r>
          </a:p>
          <a:p>
            <a:r>
              <a:rPr lang="ru-RU" dirty="0" smtClean="0"/>
              <a:t>МЕДИКО-ПРОФИЛАКТИЧЕСКИХ ТЕХНОЛОГИЙ</a:t>
            </a:r>
          </a:p>
          <a:p>
            <a:r>
              <a:rPr lang="ru-RU" dirty="0" smtClean="0"/>
              <a:t>УПРАВЛЕНИЯ РИСКАМИ ЗДОРОВЬЮ НАСЕЛЕНИЯ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65185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charset="0"/>
                <a:cs typeface="Arial" charset="0"/>
              </a:rPr>
              <a:t>614045, </a:t>
            </a:r>
            <a:r>
              <a:rPr lang="ru-RU" altLang="ru-RU" dirty="0" err="1">
                <a:latin typeface="Arial" charset="0"/>
                <a:cs typeface="Arial" charset="0"/>
              </a:rPr>
              <a:t>г.Пермь</a:t>
            </a:r>
            <a:r>
              <a:rPr lang="ru-RU" altLang="ru-RU" dirty="0">
                <a:latin typeface="Arial" charset="0"/>
                <a:cs typeface="Arial" charset="0"/>
              </a:rPr>
              <a:t>, ул. Монастырская, 82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charset="0"/>
                <a:cs typeface="Arial" charset="0"/>
              </a:rPr>
              <a:t>Телефон, факс</a:t>
            </a:r>
            <a:r>
              <a:rPr lang="ru-RU" altLang="ru-RU" dirty="0" smtClean="0">
                <a:latin typeface="Arial" charset="0"/>
                <a:cs typeface="Arial" charset="0"/>
              </a:rPr>
              <a:t>:  +</a:t>
            </a:r>
            <a:r>
              <a:rPr lang="ru-RU" altLang="ru-RU" dirty="0">
                <a:latin typeface="Arial" charset="0"/>
                <a:cs typeface="Arial" charset="0"/>
              </a:rPr>
              <a:t>7 (342) 237-25-34 </a:t>
            </a:r>
            <a:r>
              <a:rPr lang="ru-RU" altLang="ru-RU" dirty="0" smtClean="0">
                <a:latin typeface="Arial" charset="0"/>
                <a:cs typeface="Arial" charset="0"/>
              </a:rPr>
              <a:t>Электронная почта: </a:t>
            </a:r>
            <a:r>
              <a:rPr lang="ru-RU" altLang="ru-RU" dirty="0" smtClean="0">
                <a:latin typeface="Arial" charset="0"/>
                <a:cs typeface="Arial" charset="0"/>
                <a:hlinkClick r:id="rId3"/>
              </a:rPr>
              <a:t>root@fcrisk.ru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6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09" y="3429000"/>
            <a:ext cx="8408244" cy="3403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Цель </a:t>
            </a:r>
            <a:r>
              <a:rPr lang="ru-RU" sz="2000" b="1" i="1" dirty="0">
                <a:solidFill>
                  <a:srgbClr val="C00000"/>
                </a:solidFill>
              </a:rPr>
              <a:t>Концепции 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400" dirty="0"/>
              <a:t>Формирование у населения </a:t>
            </a:r>
            <a:r>
              <a:rPr lang="ru-RU" sz="1400" b="1" dirty="0"/>
              <a:t>осознанного отношения</a:t>
            </a:r>
          </a:p>
          <a:p>
            <a:pPr marL="0" indent="0" algn="just">
              <a:buNone/>
            </a:pPr>
            <a:r>
              <a:rPr lang="ru-RU" sz="1400" dirty="0"/>
              <a:t>- </a:t>
            </a:r>
            <a:r>
              <a:rPr lang="ru-RU" sz="1400" b="1" dirty="0" smtClean="0"/>
              <a:t>к </a:t>
            </a:r>
            <a:r>
              <a:rPr lang="ru-RU" sz="1400" b="1" dirty="0"/>
              <a:t>своему здоровью, 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b="1" dirty="0"/>
              <a:t>- приверженности здоровому образу жизни, 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b="1" dirty="0"/>
              <a:t>- развитию культуры здорового питания,</a:t>
            </a:r>
            <a:r>
              <a:rPr lang="ru-RU" sz="1400" dirty="0"/>
              <a:t> </a:t>
            </a:r>
          </a:p>
          <a:p>
            <a:pPr marL="0" indent="0" algn="just">
              <a:buNone/>
            </a:pPr>
            <a:r>
              <a:rPr lang="ru-RU" sz="1400" dirty="0"/>
              <a:t>обеспечивающей </a:t>
            </a:r>
          </a:p>
          <a:p>
            <a:pPr marL="0" indent="0" algn="just">
              <a:buNone/>
            </a:pPr>
            <a:r>
              <a:rPr lang="ru-RU" sz="1400" dirty="0"/>
              <a:t>- ликвидацию </a:t>
            </a:r>
            <a:r>
              <a:rPr lang="ru-RU" sz="1400" dirty="0" err="1"/>
              <a:t>микронутриентной</a:t>
            </a:r>
            <a:r>
              <a:rPr lang="ru-RU" sz="1400" dirty="0"/>
              <a:t> недостаточности, </a:t>
            </a:r>
          </a:p>
          <a:p>
            <a:pPr marL="0" indent="0" algn="just">
              <a:buNone/>
            </a:pPr>
            <a:r>
              <a:rPr lang="ru-RU" sz="1400" dirty="0" smtClean="0"/>
              <a:t>- снижение </a:t>
            </a:r>
            <a:r>
              <a:rPr lang="ru-RU" sz="1400" dirty="0"/>
              <a:t>потребления критически значимых для здоровья населения пищевых веществ (пищевая соль, сахара, жиры, включая жиры с насыщенными жирными кислотами и трансизомерами жирных кислот), </a:t>
            </a:r>
          </a:p>
          <a:p>
            <a:pPr marL="0" indent="0" algn="just">
              <a:buNone/>
            </a:pPr>
            <a:r>
              <a:rPr lang="ru-RU" sz="1400" dirty="0"/>
              <a:t>- увеличение потребления овощей и фруктов, </a:t>
            </a:r>
          </a:p>
          <a:p>
            <a:pPr marL="0" indent="0" algn="just">
              <a:buNone/>
            </a:pPr>
            <a:r>
              <a:rPr lang="ru-RU" sz="1400" dirty="0"/>
              <a:t>- </a:t>
            </a:r>
            <a:r>
              <a:rPr lang="ru-RU" sz="1400" b="1" dirty="0"/>
              <a:t>профилактику алиментарно-зависимых заболеваний</a:t>
            </a:r>
            <a:r>
              <a:rPr lang="ru-RU" sz="1400" dirty="0"/>
              <a:t> 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70C0"/>
                </a:solidFill>
              </a:rPr>
              <a:t>посредством</a:t>
            </a:r>
            <a:r>
              <a:rPr lang="ru-RU" sz="1400" dirty="0"/>
              <a:t> создания и распространения </a:t>
            </a:r>
            <a:r>
              <a:rPr lang="ru-RU" sz="1400" b="1" dirty="0">
                <a:solidFill>
                  <a:srgbClr val="0070C0"/>
                </a:solidFill>
              </a:rPr>
              <a:t>научно-обоснованных адресных программ </a:t>
            </a:r>
            <a:r>
              <a:rPr lang="ru-RU" sz="1400" b="1" dirty="0"/>
              <a:t>по гигиеническому обучению и воспитанию граждан по вопросам здорового </a:t>
            </a:r>
            <a:r>
              <a:rPr lang="ru-RU" sz="1400" b="1" dirty="0" smtClean="0"/>
              <a:t>питания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95710" y="899679"/>
            <a:ext cx="7137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Национальный проект </a:t>
            </a:r>
            <a:r>
              <a:rPr lang="ru-RU" sz="2000" b="1" dirty="0" smtClean="0">
                <a:solidFill>
                  <a:srgbClr val="FF0000"/>
                </a:solidFill>
              </a:rPr>
              <a:t>«Демография»</a:t>
            </a:r>
          </a:p>
          <a:p>
            <a:r>
              <a:rPr lang="ru-RU" sz="2000" b="1" dirty="0" smtClean="0"/>
              <a:t>Федеральный проект </a:t>
            </a:r>
            <a:r>
              <a:rPr lang="ru-RU" sz="2000" b="1" dirty="0" smtClean="0">
                <a:solidFill>
                  <a:srgbClr val="FF0000"/>
                </a:solidFill>
              </a:rPr>
              <a:t>«Укрепление общественного здоровья»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3113" y="1903139"/>
            <a:ext cx="4248473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Концепция </a:t>
            </a:r>
          </a:p>
          <a:p>
            <a:r>
              <a:rPr lang="ru-RU" b="1" dirty="0" smtClean="0"/>
              <a:t>создания обучающих программ по вопросам здорового питания</a:t>
            </a:r>
          </a:p>
          <a:p>
            <a:r>
              <a:rPr lang="ru-RU" sz="1600" dirty="0"/>
              <a:t>(</a:t>
            </a:r>
            <a:r>
              <a:rPr lang="ru-RU" sz="1600" dirty="0" smtClean="0"/>
              <a:t>Приказ </a:t>
            </a:r>
            <a:r>
              <a:rPr lang="ru-RU" sz="1600" dirty="0" err="1" smtClean="0"/>
              <a:t>Роспотребнадзора</a:t>
            </a:r>
            <a:r>
              <a:rPr lang="ru-RU" sz="1600" dirty="0" smtClean="0"/>
              <a:t> </a:t>
            </a:r>
            <a:r>
              <a:rPr lang="ru-RU" sz="1600" dirty="0"/>
              <a:t>от 24.03.2020 №</a:t>
            </a:r>
            <a:r>
              <a:rPr lang="ru-RU" sz="1600" dirty="0" smtClean="0"/>
              <a:t>186)</a:t>
            </a:r>
            <a:endParaRPr lang="ru-RU" sz="16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026435" y="1607565"/>
            <a:ext cx="313315" cy="2179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2" y="1872362"/>
            <a:ext cx="4464495" cy="150810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План мероприятий </a:t>
            </a:r>
            <a:r>
              <a:rPr lang="ru-RU" sz="2000" b="1" dirty="0" err="1" smtClean="0">
                <a:solidFill>
                  <a:srgbClr val="C00000"/>
                </a:solidFill>
              </a:rPr>
              <a:t>Роспотребнадзора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smtClean="0"/>
              <a:t>- решение </a:t>
            </a:r>
            <a:r>
              <a:rPr lang="ru-RU" dirty="0"/>
              <a:t>задач по формированию среды, способствующей повышению информированности граждан об основных принципах здорового </a:t>
            </a:r>
            <a:r>
              <a:rPr lang="ru-RU" dirty="0" smtClean="0"/>
              <a:t>питания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0642" y="1607565"/>
            <a:ext cx="89289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низ 8"/>
          <p:cNvSpPr/>
          <p:nvPr/>
        </p:nvSpPr>
        <p:spPr>
          <a:xfrm rot="16200000">
            <a:off x="4537468" y="2450784"/>
            <a:ext cx="313315" cy="2179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3249" y="253348"/>
            <a:ext cx="8120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Указ </a:t>
            </a:r>
            <a:r>
              <a:rPr lang="ru-RU" b="1" dirty="0" smtClean="0"/>
              <a:t>Президента </a:t>
            </a:r>
            <a:r>
              <a:rPr lang="ru-RU" b="1" dirty="0" smtClean="0">
                <a:solidFill>
                  <a:srgbClr val="FF0000"/>
                </a:solidFill>
              </a:rPr>
              <a:t>«О</a:t>
            </a:r>
            <a:r>
              <a:rPr lang="ru-RU" b="1" dirty="0">
                <a:solidFill>
                  <a:srgbClr val="FF0000"/>
                </a:solidFill>
              </a:rPr>
              <a:t> национальных целях и стратегических задачах развития Российской Федерации на период до 2024 года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ru-RU" dirty="0" smtClean="0"/>
              <a:t>№204 от 07.05.2018 г</a:t>
            </a:r>
            <a:r>
              <a:rPr lang="en-US" dirty="0" smtClean="0"/>
              <a:t>)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1" y="899679"/>
            <a:ext cx="89289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7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ОБУЧАЮЩИЕ </a:t>
            </a:r>
            <a:r>
              <a:rPr lang="ru-RU" sz="2400" b="1" dirty="0">
                <a:solidFill>
                  <a:prstClr val="black"/>
                </a:solidFill>
              </a:rPr>
              <a:t>(</a:t>
            </a:r>
            <a:r>
              <a:rPr lang="ru-RU" sz="2400" b="1" dirty="0" smtClean="0">
                <a:solidFill>
                  <a:prstClr val="black"/>
                </a:solidFill>
              </a:rPr>
              <a:t>ПРОСВЕТИТЕЛЬСКИЕ) ПРОГРАММЫ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по вопросам здорового </a:t>
            </a:r>
            <a:r>
              <a:rPr lang="ru-RU" sz="2400" b="1" dirty="0" smtClean="0">
                <a:solidFill>
                  <a:prstClr val="black"/>
                </a:solidFill>
              </a:rPr>
              <a:t>питания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67080"/>
              </p:ext>
            </p:extLst>
          </p:nvPr>
        </p:nvGraphicFramePr>
        <p:xfrm>
          <a:off x="179512" y="980728"/>
          <a:ext cx="8784976" cy="56056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44616"/>
                <a:gridCol w="3240360"/>
              </a:tblGrid>
              <a:tr h="437922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Разработчик </a:t>
                      </a:r>
                      <a:endParaRPr lang="ru-RU" dirty="0"/>
                    </a:p>
                  </a:txBody>
                  <a:tcPr/>
                </a:tc>
              </a:tr>
              <a:tr h="43792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для детей дошкольного возраста 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ФБУН «Новосибирский научно-исследовательский институт гигиены» </a:t>
                      </a:r>
                      <a:r>
                        <a:rPr lang="ru-RU" dirty="0" err="1" smtClean="0"/>
                        <a:t>Роспотребнадзора</a:t>
                      </a:r>
                      <a:endParaRPr lang="ru-RU" dirty="0"/>
                    </a:p>
                  </a:txBody>
                  <a:tcPr anchor="ctr"/>
                </a:tc>
              </a:tr>
              <a:tr h="50059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для детей школьного возраста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7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для взрослого населения всех возрастов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ФГБУН «ФИЦ питания и биотехнологии»</a:t>
                      </a:r>
                      <a:endParaRPr lang="ru-RU" dirty="0"/>
                    </a:p>
                  </a:txBody>
                  <a:tcPr anchor="ctr"/>
                </a:tc>
              </a:tr>
              <a:tr h="437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для беременных и кормящих женщин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7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для лиц пожилого и старческого возраста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5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для лиц с повышенным уровнем физической активности</a:t>
                      </a:r>
                      <a:r>
                        <a:rPr lang="ru-RU" dirty="0" smtClean="0"/>
                        <a:t>	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5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для групп населения, работающих в тяжелых и вредных условиях труда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ФБУН «ФНЦ гигиены им. Ф.Ф. Эрисмана» </a:t>
                      </a:r>
                      <a:r>
                        <a:rPr lang="ru-RU" dirty="0" err="1" smtClean="0"/>
                        <a:t>Роспотребнадзора</a:t>
                      </a:r>
                      <a:endParaRPr lang="ru-RU" dirty="0"/>
                    </a:p>
                  </a:txBody>
                  <a:tcPr anchor="ctr"/>
                </a:tc>
              </a:tr>
              <a:tr h="1403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для групп населения, проживающих на территориях с особенностями в части воздействия факторов окружающей среды (дефицит микро- и </a:t>
                      </a:r>
                      <a:r>
                        <a:rPr lang="ru-RU" b="1" dirty="0" err="1" smtClean="0">
                          <a:solidFill>
                            <a:schemeClr val="tx2"/>
                          </a:solidFill>
                        </a:rPr>
                        <a:t>макронутриентов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, климатические условия)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ФБУН «ФНЦ медико-профилактических технологий управления рисками здоровью населения» </a:t>
                      </a:r>
                      <a:r>
                        <a:rPr lang="ru-RU" dirty="0" err="1" smtClean="0">
                          <a:solidFill>
                            <a:schemeClr val="tx2"/>
                          </a:solidFill>
                        </a:rPr>
                        <a:t>Роспотребнадзора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1628" y="5157192"/>
            <a:ext cx="8856984" cy="1440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6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11521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i="1" dirty="0" smtClean="0">
                <a:solidFill>
                  <a:srgbClr val="C00000"/>
                </a:solidFill>
              </a:rPr>
              <a:t>Цель обучающей (просветительской) программы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2"/>
                </a:solidFill>
              </a:rPr>
              <a:t>п</a:t>
            </a:r>
            <a:r>
              <a:rPr lang="ru-RU" sz="3600" b="1" dirty="0" smtClean="0">
                <a:solidFill>
                  <a:schemeClr val="tx2"/>
                </a:solidFill>
              </a:rPr>
              <a:t>о вопросам здорового питания для </a:t>
            </a:r>
            <a:r>
              <a:rPr lang="ru-RU" sz="3600" b="1" dirty="0">
                <a:solidFill>
                  <a:schemeClr val="tx2"/>
                </a:solidFill>
              </a:rPr>
              <a:t>групп населения, проживающих на территориях с особенностями в части воздействия факторов окружающей среды (дефицит микро- и </a:t>
            </a:r>
            <a:r>
              <a:rPr lang="ru-RU" sz="3600" b="1" dirty="0" err="1">
                <a:solidFill>
                  <a:schemeClr val="tx2"/>
                </a:solidFill>
              </a:rPr>
              <a:t>макронутриентов</a:t>
            </a:r>
            <a:r>
              <a:rPr lang="ru-RU" sz="3600" b="1" dirty="0">
                <a:solidFill>
                  <a:schemeClr val="tx2"/>
                </a:solidFill>
              </a:rPr>
              <a:t>, климатические условия)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9981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Приобретение населением знаний, формирование умений и навыков </a:t>
            </a:r>
            <a:endParaRPr lang="ru-RU" b="1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в </a:t>
            </a:r>
            <a:r>
              <a:rPr lang="ru-RU" b="1" dirty="0">
                <a:solidFill>
                  <a:srgbClr val="00B050"/>
                </a:solidFill>
              </a:rPr>
              <a:t>сфере здорового питания, и его особенностей</a:t>
            </a:r>
            <a:r>
              <a:rPr lang="ru-RU" dirty="0"/>
              <a:t>, способствующих снижению сопряженных со средой обитания рисков здоровью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антропогенное </a:t>
            </a:r>
            <a:r>
              <a:rPr lang="ru-RU" b="1" dirty="0">
                <a:solidFill>
                  <a:srgbClr val="FF0000"/>
                </a:solidFill>
              </a:rPr>
              <a:t>воздействие,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биогеохимические </a:t>
            </a:r>
            <a:r>
              <a:rPr lang="ru-RU" b="1" dirty="0">
                <a:solidFill>
                  <a:srgbClr val="FF0000"/>
                </a:solidFill>
              </a:rPr>
              <a:t>провинции,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климатические условия, </a:t>
            </a:r>
          </a:p>
          <a:p>
            <a:r>
              <a:rPr lang="ru-RU" dirty="0" smtClean="0"/>
              <a:t>а </a:t>
            </a:r>
            <a:r>
              <a:rPr lang="ru-RU" dirty="0"/>
              <a:t>также распространенности алиментарно-зависимых заболеваний, увеличение продолжительности здоровой жизни </a:t>
            </a:r>
            <a:r>
              <a:rPr lang="ru-RU" dirty="0" smtClean="0"/>
              <a:t>населения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945789"/>
            <a:ext cx="8416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Задачи </a:t>
            </a:r>
            <a:r>
              <a:rPr lang="ru-RU" sz="2400" b="1" i="1" dirty="0" smtClean="0">
                <a:solidFill>
                  <a:srgbClr val="C00000"/>
                </a:solidFill>
              </a:rPr>
              <a:t>программы</a:t>
            </a:r>
            <a:endParaRPr lang="ru-RU" sz="2400" i="1" dirty="0">
              <a:solidFill>
                <a:srgbClr val="C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Освоение слушателями базовых принципов здорового </a:t>
            </a:r>
            <a:r>
              <a:rPr lang="ru-RU" dirty="0" smtClean="0"/>
              <a:t>питания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Выработка у слушателей навыков, способствующих осуществлению самостоятельного контроля за своим </a:t>
            </a:r>
            <a:r>
              <a:rPr lang="ru-RU" dirty="0" smtClean="0"/>
              <a:t>питанием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Освоение слушателями знаниями об особенностях питания на фоне неблагоприятного влияния таких факторов внешней среды, как загрязнение, биогеохимические провинции и экстремальный </a:t>
            </a:r>
            <a:r>
              <a:rPr lang="ru-RU" dirty="0" smtClean="0"/>
              <a:t>климат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Приобретение слушателями навыка осознанного пищевого поведения, с учетом полученных </a:t>
            </a:r>
            <a:r>
              <a:rPr lang="ru-RU" dirty="0" smtClean="0"/>
              <a:t>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84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853135"/>
            <a:ext cx="2783160" cy="48763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/>
              <a:t>10 тем</a:t>
            </a:r>
            <a:endParaRPr lang="ru-RU" sz="2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853073"/>
            <a:ext cx="3045087" cy="48769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</a:rPr>
              <a:t> раздела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8214" y="1628800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1. Раздел</a:t>
            </a:r>
          </a:p>
          <a:p>
            <a:pPr algn="l"/>
            <a:r>
              <a:rPr lang="ru-RU" sz="2800" b="1" dirty="0" smtClean="0"/>
              <a:t>Принципы здорового питания</a:t>
            </a:r>
            <a:endParaRPr lang="ru-RU" sz="2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16632"/>
            <a:ext cx="9144000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Структура обучающей (просветительской) программы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2708920"/>
            <a:ext cx="8892480" cy="1764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0070C0"/>
                </a:solidFill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</a:rPr>
              <a:t>. Раздел</a:t>
            </a:r>
          </a:p>
          <a:p>
            <a:pPr algn="l"/>
            <a:r>
              <a:rPr lang="ru-RU" sz="2800" b="1" dirty="0"/>
              <a:t>Неблагоприятные природные условия (биогеохимические провинции, экстремальный климат) и здоровое питание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4498669"/>
            <a:ext cx="873321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0070C0"/>
                </a:solidFill>
              </a:rPr>
              <a:t>3</a:t>
            </a:r>
            <a:r>
              <a:rPr lang="ru-RU" sz="2800" b="1" dirty="0" smtClean="0">
                <a:solidFill>
                  <a:srgbClr val="0070C0"/>
                </a:solidFill>
              </a:rPr>
              <a:t>. Раздел</a:t>
            </a:r>
          </a:p>
          <a:p>
            <a:pPr algn="l"/>
            <a:r>
              <a:rPr lang="ru-RU" sz="2800" b="1" dirty="0"/>
              <a:t>Загрязнение </a:t>
            </a:r>
            <a:r>
              <a:rPr lang="ru-RU" sz="2800" b="1" dirty="0" smtClean="0"/>
              <a:t>среды обитания и </a:t>
            </a:r>
            <a:r>
              <a:rPr lang="ru-RU" sz="2800" b="1" dirty="0"/>
              <a:t>здоровое питание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0946" y="5661248"/>
            <a:ext cx="820891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Дополнительный раздел </a:t>
            </a:r>
          </a:p>
          <a:p>
            <a:pPr lvl="0">
              <a:spcBef>
                <a:spcPct val="20000"/>
              </a:spcBef>
            </a:pPr>
            <a:r>
              <a:rPr lang="ru-RU" sz="2800" b="1" dirty="0"/>
              <a:t>С</a:t>
            </a:r>
            <a:r>
              <a:rPr lang="ru-RU" sz="2800" b="1" dirty="0" smtClean="0"/>
              <a:t>амостоятельная </a:t>
            </a:r>
            <a:r>
              <a:rPr lang="ru-RU" sz="2800" b="1" dirty="0"/>
              <a:t>работа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687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76" y="116632"/>
            <a:ext cx="8712968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70C0"/>
                </a:solidFill>
              </a:rPr>
              <a:t>Раздел 1. Принципы здорового питания </a:t>
            </a:r>
            <a:r>
              <a:rPr lang="ru-RU" sz="2200" dirty="0" smtClean="0"/>
              <a:t>(4 </a:t>
            </a:r>
            <a:r>
              <a:rPr lang="ru-RU" sz="2200" dirty="0"/>
              <a:t>темы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5276" y="5013176"/>
            <a:ext cx="4344715" cy="17543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Принципы здорового питания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Нормы физиологических потребностей в энергии и пищевых веществах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Понятие о «критически» значимых пищевых веществ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5013176"/>
            <a:ext cx="4320480" cy="17543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УМЕНИЯ и НАВЫКИ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Оценить энергетическую адекватность </a:t>
            </a:r>
          </a:p>
          <a:p>
            <a:r>
              <a:rPr lang="ru-RU" dirty="0"/>
              <a:t>р</a:t>
            </a:r>
            <a:r>
              <a:rPr lang="ru-RU" dirty="0" smtClean="0"/>
              <a:t>ациона с помощью показателя ИМТ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Контроль собственного питания путем </a:t>
            </a:r>
          </a:p>
          <a:p>
            <a:r>
              <a:rPr lang="ru-RU" dirty="0" smtClean="0"/>
              <a:t>оценки частоты потребления продуктов </a:t>
            </a:r>
          </a:p>
          <a:p>
            <a:r>
              <a:rPr lang="ru-RU" dirty="0" smtClean="0"/>
              <a:t>и видов кулинарной обработки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25396"/>
              </p:ext>
            </p:extLst>
          </p:nvPr>
        </p:nvGraphicFramePr>
        <p:xfrm>
          <a:off x="155276" y="620688"/>
          <a:ext cx="8769006" cy="430237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3917"/>
                <a:gridCol w="8255089"/>
              </a:tblGrid>
              <a:tr h="4756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темы, практическая работа</a:t>
                      </a:r>
                      <a:endParaRPr lang="ru-RU" dirty="0"/>
                    </a:p>
                  </a:txBody>
                  <a:tcPr marL="68580" marR="68580" marT="0" marB="0" anchor="ctr"/>
                </a:tc>
              </a:tr>
              <a:tr h="1180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Базовые принципы здорового </a:t>
                      </a:r>
                      <a:r>
                        <a:rPr lang="ru-RU" sz="1400" b="1" dirty="0" smtClean="0">
                          <a:effectLst/>
                        </a:rPr>
                        <a:t>питания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Практическая работа: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Рассчитайте суточные затраты энергии с помощью формулы 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Миффлина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– Сан 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Жеора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Рассчитайте ИМТ и оценить его значение, пользуясь предоставленными таблицей и графиками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Определите свои нормы физиологических потребностей в пищевых веществах с помощью  МР 2.3.1.2432-08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r>
                        <a:rPr lang="en-US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Пирамида здорового питания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Практическая работа: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Постройте собственную фактическую пирамиду питания, и соотнести ее с рекомендациями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r>
                        <a:rPr lang="en-US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«Критически» значимые пищевые вещества и их </a:t>
                      </a:r>
                      <a:r>
                        <a:rPr lang="ru-RU" sz="1400" b="1" dirty="0" smtClean="0">
                          <a:effectLst/>
                        </a:rPr>
                        <a:t>источники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Практическая работа: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Как часто вы потребляете продукты, являющиеся источником соли, сахара, насыщенных жирных кислот? Заполните таблицу, Дополните сведениями о вероятных негативных последствиях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1.4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Гигиенические основы выбора, хранения и приготовления пищи как принцип здорового </a:t>
                      </a:r>
                      <a:r>
                        <a:rPr lang="ru-RU" sz="1400" b="1" dirty="0" smtClean="0">
                          <a:effectLst/>
                        </a:rPr>
                        <a:t>питания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Практическая работа: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Заполните таблицу и проанализируйте свой фактический рацион на предмет наличия тех или иных видов кулинарной обработки в течение недели. Дополните сведениями о вероятных негативных последствиях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7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76" y="116632"/>
            <a:ext cx="8712968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70C0"/>
                </a:solidFill>
              </a:rPr>
              <a:t>Раздел </a:t>
            </a:r>
            <a:r>
              <a:rPr lang="ru-RU" sz="2200" b="1" dirty="0" smtClean="0">
                <a:solidFill>
                  <a:srgbClr val="0070C0"/>
                </a:solidFill>
              </a:rPr>
              <a:t>2</a:t>
            </a:r>
            <a:r>
              <a:rPr lang="ru-RU" sz="2200" b="1" dirty="0">
                <a:solidFill>
                  <a:srgbClr val="0070C0"/>
                </a:solidFill>
              </a:rPr>
              <a:t>. Неблагоприятные природные условия (биогеохимические провинции, экстремальный климат) и здоровое </a:t>
            </a:r>
            <a:r>
              <a:rPr lang="ru-RU" sz="2200" b="1" dirty="0" smtClean="0">
                <a:solidFill>
                  <a:srgbClr val="0070C0"/>
                </a:solidFill>
              </a:rPr>
              <a:t>питание </a:t>
            </a:r>
            <a:r>
              <a:rPr lang="ru-RU" sz="2200" dirty="0" smtClean="0"/>
              <a:t>(2 темы)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44" y="3501008"/>
            <a:ext cx="4469374" cy="329320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ЗНАНИЯ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Взаимосвязи между минеральным составом окружающей природной среды и минеральным составом тела человека (биогеохимические провинции и эндемические заболевания)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Взаимосвязи </a:t>
            </a:r>
            <a:r>
              <a:rPr lang="ru-RU" sz="1600" dirty="0"/>
              <a:t>между неблагоприятными природными условиями (климатом) и здоровьем человека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Особенности питания на фоне неблагоприятного влияния таких факторов внешней среды, как биогеохимические провинции и экстремальный климат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3861048"/>
            <a:ext cx="4269662" cy="23083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УМЕНИЯ и НАВЫКИ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Оценить </a:t>
            </a:r>
            <a:r>
              <a:rPr lang="ru-RU" dirty="0"/>
              <a:t>необходимость коррекции питания при условии воздействия неблагоприятных природных </a:t>
            </a:r>
            <a:r>
              <a:rPr lang="ru-RU" dirty="0" smtClean="0"/>
              <a:t>факторов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Владеть навыком построения и коррекции своего рациона с учетом полученных </a:t>
            </a:r>
            <a:r>
              <a:rPr lang="ru-RU" dirty="0" smtClean="0"/>
              <a:t>знаний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08214"/>
              </p:ext>
            </p:extLst>
          </p:nvPr>
        </p:nvGraphicFramePr>
        <p:xfrm>
          <a:off x="178007" y="908720"/>
          <a:ext cx="8769006" cy="2520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3917"/>
                <a:gridCol w="825508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темы, практическая работа</a:t>
                      </a:r>
                      <a:endParaRPr lang="ru-RU" dirty="0"/>
                    </a:p>
                  </a:txBody>
                  <a:tcPr marL="68580" marR="68580" marT="0" marB="0" anchor="ctr"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Биогеохимические провинции. Значение йода и фтора для здоровья человека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Последствия их недостаточности. Способы восполнения дефицита посредством правильной организации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питания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Практическая работа: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Определите с помощью карты биогеохимических зон и провинций, характерно ли для вашей территории проживания наличие дефицита йода. Если да, то какие будете использовать меры профилактики?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Экстремальные климатические условия и здоровье человека. Особенности питания для минимизации ущербов здоровью, наносимых неблагоприятными природными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условиями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Практическая работа: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Определите, к какому климатическому поясу относится ваш регион. Какие особенности питания характерны для этих условий?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81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76" y="116632"/>
            <a:ext cx="8988724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70C0"/>
                </a:solidFill>
              </a:rPr>
              <a:t>Раздел </a:t>
            </a:r>
            <a:r>
              <a:rPr lang="ru-RU" sz="2200" b="1" dirty="0" smtClean="0">
                <a:solidFill>
                  <a:srgbClr val="0070C0"/>
                </a:solidFill>
              </a:rPr>
              <a:t>3</a:t>
            </a:r>
            <a:r>
              <a:rPr lang="ru-RU" sz="2200" b="1" dirty="0">
                <a:solidFill>
                  <a:srgbClr val="0070C0"/>
                </a:solidFill>
              </a:rPr>
              <a:t>. Загрязнение </a:t>
            </a:r>
            <a:r>
              <a:rPr lang="ru-RU" sz="2200" b="1" dirty="0" smtClean="0">
                <a:solidFill>
                  <a:srgbClr val="0070C0"/>
                </a:solidFill>
              </a:rPr>
              <a:t>среды обитания и </a:t>
            </a:r>
            <a:r>
              <a:rPr lang="ru-RU" sz="2200" b="1" dirty="0">
                <a:solidFill>
                  <a:srgbClr val="0070C0"/>
                </a:solidFill>
              </a:rPr>
              <a:t>здоровое </a:t>
            </a:r>
            <a:r>
              <a:rPr lang="ru-RU" sz="2200" b="1" dirty="0" smtClean="0">
                <a:solidFill>
                  <a:srgbClr val="0070C0"/>
                </a:solidFill>
              </a:rPr>
              <a:t>питание </a:t>
            </a:r>
            <a:r>
              <a:rPr lang="ru-RU" sz="2200" dirty="0" smtClean="0"/>
              <a:t>(4 </a:t>
            </a:r>
            <a:r>
              <a:rPr lang="ru-RU" sz="2200" dirty="0"/>
              <a:t>темы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450127" y="3933056"/>
            <a:ext cx="4536504" cy="286232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УМЕНИЯ и НАВЫКИ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Оценить </a:t>
            </a:r>
            <a:r>
              <a:rPr lang="ru-RU" dirty="0"/>
              <a:t>необходимость </a:t>
            </a:r>
            <a:r>
              <a:rPr lang="ru-RU" dirty="0" smtClean="0"/>
              <a:t>коррекции собственного </a:t>
            </a:r>
            <a:r>
              <a:rPr lang="ru-RU" dirty="0"/>
              <a:t>питания с учетом неблагоприятного воздействия на здоровье антропогенных факторов </a:t>
            </a:r>
            <a:r>
              <a:rPr lang="ru-RU" dirty="0" smtClean="0"/>
              <a:t>риска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Оценить витаминно-минеральный статус с помощью опросника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Владеть </a:t>
            </a:r>
            <a:r>
              <a:rPr lang="ru-RU" dirty="0"/>
              <a:t>навыком построения и коррекции своего рациона с учетом полученных </a:t>
            </a:r>
            <a:r>
              <a:rPr lang="ru-RU" dirty="0" smtClean="0"/>
              <a:t>знаний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486889"/>
              </p:ext>
            </p:extLst>
          </p:nvPr>
        </p:nvGraphicFramePr>
        <p:xfrm>
          <a:off x="155276" y="620689"/>
          <a:ext cx="8769006" cy="318771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3917"/>
                <a:gridCol w="8255089"/>
              </a:tblGrid>
              <a:tr h="3558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темы, практическая работа</a:t>
                      </a:r>
                      <a:endParaRPr lang="ru-RU" dirty="0"/>
                    </a:p>
                  </a:txBody>
                  <a:tcPr marL="68580" marR="68580" marT="0" marB="0" anchor="ctr"/>
                </a:tc>
              </a:tr>
              <a:tr h="868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Загрязнение среды обитания и здоровье человека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Практическая работа: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Определите уровень загрязнения в регионе вашего проживания согласно интегральному показателю санитарно-гигиенической обстановки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Антиоксидантная система организма. Оптимизация системы питания человека с целью сокращения ущербов здоровью, связанных с неблагоприятной экологической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ситуацией</a:t>
                      </a:r>
                    </a:p>
                  </a:txBody>
                  <a:tcPr marL="68580" marR="68580" marT="0" marB="0" anchor="ctr"/>
                </a:tc>
              </a:tr>
              <a:tr h="767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Витамины как </a:t>
                      </a:r>
                      <a:r>
                        <a:rPr lang="ru-RU" sz="1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биоантиоксиданты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1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Биологически 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активные добавки к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пище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Практическая работа: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Проведите само/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взаимоосмотр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на предмет наличия симптомов витаминно-минеральной недостаточности (опросник)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Учитывая результатов первого задания, есть ли необходимость в коррекции вашего рациона питания? Если да, какие будете использовать способы?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Минеральные вещества как необходимые компоненты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пищи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3921433"/>
            <a:ext cx="4248472" cy="286232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ЗНАНИЯ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Взаимосвязи между антропогенными факторами </a:t>
            </a:r>
            <a:r>
              <a:rPr lang="ru-RU" dirty="0" smtClean="0"/>
              <a:t>(загрязнение атмосферного воздуха, воды, почвы) </a:t>
            </a:r>
            <a:r>
              <a:rPr lang="ru-RU" dirty="0"/>
              <a:t>и здоровьем человека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Системы защиты организма от повреждающего действия загрязняющих веществ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Особенности </a:t>
            </a:r>
            <a:r>
              <a:rPr lang="ru-RU" dirty="0"/>
              <a:t>питания на фоне </a:t>
            </a:r>
            <a:r>
              <a:rPr lang="ru-RU" dirty="0" smtClean="0"/>
              <a:t>загрязнения среды обитания</a:t>
            </a:r>
          </a:p>
        </p:txBody>
      </p:sp>
    </p:spTree>
    <p:extLst>
      <p:ext uri="{BB962C8B-B14F-4D97-AF65-F5344CB8AC3E}">
        <p14:creationId xmlns:p14="http://schemas.microsoft.com/office/powerpoint/2010/main" val="167589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76" y="116632"/>
            <a:ext cx="8988724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Дополнительный раздел. Самостоятельная работа</a:t>
            </a:r>
            <a:endParaRPr lang="ru-RU" sz="22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356992"/>
            <a:ext cx="7632848" cy="14773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УМЕНИЯ и НАВЫКИ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Развитие и закрепление навыков</a:t>
            </a:r>
            <a:r>
              <a:rPr lang="ru-RU" dirty="0"/>
              <a:t>, способствующих осуществлению самостоятельного контроля за своим </a:t>
            </a:r>
            <a:r>
              <a:rPr lang="ru-RU" dirty="0" smtClean="0"/>
              <a:t>питанием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Приобретение навыка </a:t>
            </a:r>
            <a:r>
              <a:rPr lang="ru-RU" dirty="0"/>
              <a:t>осознанного пищевого поведения, </a:t>
            </a:r>
            <a:r>
              <a:rPr lang="ru-RU" dirty="0" smtClean="0"/>
              <a:t>в том числе построения </a:t>
            </a:r>
            <a:r>
              <a:rPr lang="ru-RU" dirty="0"/>
              <a:t>и коррекции своего рациона с учетом полученных </a:t>
            </a:r>
            <a:r>
              <a:rPr lang="ru-RU" dirty="0" smtClean="0"/>
              <a:t>знаний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89427"/>
              </p:ext>
            </p:extLst>
          </p:nvPr>
        </p:nvGraphicFramePr>
        <p:xfrm>
          <a:off x="179512" y="980728"/>
          <a:ext cx="8769006" cy="187220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3917"/>
                <a:gridCol w="8255089"/>
              </a:tblGrid>
              <a:tr h="4490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темы, практическая работа</a:t>
                      </a:r>
                      <a:endParaRPr lang="ru-RU" dirty="0"/>
                    </a:p>
                  </a:txBody>
                  <a:tcPr marL="68580" marR="68580" marT="0" marB="0" anchor="ctr"/>
                </a:tc>
              </a:tr>
              <a:tr h="711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собственного питания с помощью дневника питания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1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Построение маршрута питания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471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1689</Words>
  <Application>Microsoft Office PowerPoint</Application>
  <PresentationFormat>Экран (4:3)</PresentationFormat>
  <Paragraphs>252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ОБУЧАЮЩАЯ (ПРОСВЕТИТЕЛЬСКАЯ) ПРОГРАММА по вопросам здорового питания населения, проживающего на территориях с особенностями в части воздействия факторов окружающей среды (дефицит микро- и макронутриентов, климатические условия) </vt:lpstr>
      <vt:lpstr>Презентация PowerPoint</vt:lpstr>
      <vt:lpstr>ОБУЧАЮЩИЕ (ПРОСВЕТИТЕЛЬСКИЕ) ПРОГРАММЫ по вопросам здорового питания</vt:lpstr>
      <vt:lpstr>Презентация PowerPoint</vt:lpstr>
      <vt:lpstr>10 тем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Механизмы реализации обучающих программ</vt:lpstr>
      <vt:lpstr>Целевая аудитория программы  по вопросам здорового питания для групп населения, проживающих на территориях с особенностями в части воздействия факторов окружающей среды (дефицит микро- и макронутриентов, климатические условия)</vt:lpstr>
      <vt:lpstr>Организационно-подготовительная работа</vt:lpstr>
      <vt:lpstr>Реализация обучающих (просветительских) программ</vt:lpstr>
      <vt:lpstr>Реализация обучающих (просветительских) программ</vt:lpstr>
      <vt:lpstr>Программный продукт ФНЦ МПТ УРЗН: Образовательный ресурс Обучающая программа по вопросам здорового питания населения, проживающего на территориях с особенностями в части воздействия факторов окружающей среды (дефицит микро- и макронутриентов, климатические условия) </vt:lpstr>
      <vt:lpstr>Программный продукт ФНЦ МПТ УРЗН: Образовательный ресурс Обучающая программа по вопросам здорового питания населения, проживающего на территориях с особенностями в части воздействия факторов окружающей среды (дефицит микро- и макронутриентов, климатические условия)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Лир Дарья Николаевна</dc:creator>
  <cp:lastModifiedBy>fcrisk</cp:lastModifiedBy>
  <cp:revision>96</cp:revision>
  <cp:lastPrinted>2021-03-31T10:43:56Z</cp:lastPrinted>
  <dcterms:created xsi:type="dcterms:W3CDTF">2020-07-24T07:01:15Z</dcterms:created>
  <dcterms:modified xsi:type="dcterms:W3CDTF">2021-04-01T04:50:29Z</dcterms:modified>
</cp:coreProperties>
</file>